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BBD2339-F0D0-4791-964A-6726673DB877}">
  <a:tblStyle styleId="{2BBD2339-F0D0-4791-964A-6726673DB877}" styleName="Table_0">
    <a:wholeTbl>
      <a:tcTxStyle>
        <a:font>
          <a:latin typeface="Arial"/>
          <a:ea typeface="Arial"/>
          <a:cs typeface="Arial"/>
        </a:font>
        <a:srgbClr val="000000"/>
      </a:tcTxStyle>
      <a:tcStyle>
        <a:tcBdr>
          <a:left>
            <a:ln cap="flat" cmpd="sng">
              <a:solidFill>
                <a:srgbClr val="000000"/>
              </a:solidFill>
              <a:prstDash val="solid"/>
              <a:round/>
              <a:headEnd len="sm" w="sm" type="none"/>
              <a:tailEnd len="sm" w="sm" type="none"/>
            </a:ln>
          </a:left>
          <a:right>
            <a:ln cap="flat" cmpd="sng">
              <a:solidFill>
                <a:srgbClr val="000000"/>
              </a:solidFill>
              <a:prstDash val="solid"/>
              <a:round/>
              <a:headEnd len="sm" w="sm" type="none"/>
              <a:tailEnd len="sm" w="sm" type="none"/>
            </a:ln>
          </a:right>
          <a:top>
            <a:ln cap="flat" cmpd="sng">
              <a:solidFill>
                <a:srgbClr val="000000"/>
              </a:solidFill>
              <a:prstDash val="solid"/>
              <a:round/>
              <a:headEnd len="sm" w="sm" type="none"/>
              <a:tailEnd len="sm" w="sm" type="none"/>
            </a:ln>
          </a:top>
          <a:bottom>
            <a:ln cap="flat" cmpd="sng">
              <a:solidFill>
                <a:srgbClr val="000000"/>
              </a:solidFill>
              <a:prstDash val="solid"/>
              <a:round/>
              <a:headEnd len="sm" w="sm" type="none"/>
              <a:tailEnd len="sm" w="sm" type="none"/>
            </a:ln>
          </a:bottom>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3B18A1C6-028A-4ADA-B767-53A476B69780}" styleName="Table_1">
    <a:wholeTbl>
      <a:tcTxStyle>
        <a:font>
          <a:latin typeface="Arial"/>
          <a:ea typeface="Arial"/>
          <a:cs typeface="Arial"/>
        </a:font>
        <a:srgbClr val="000000"/>
      </a:tcTxStyle>
      <a:tcStyle>
        <a:tcBdr>
          <a:left>
            <a:ln cap="flat" cmpd="sng">
              <a:solidFill>
                <a:srgbClr val="808080"/>
              </a:solidFill>
              <a:prstDash val="solid"/>
              <a:round/>
              <a:headEnd len="sm" w="sm" type="none"/>
              <a:tailEnd len="sm" w="sm" type="none"/>
            </a:ln>
          </a:left>
          <a:right>
            <a:ln cap="flat" cmpd="sng">
              <a:solidFill>
                <a:srgbClr val="808080"/>
              </a:solidFill>
              <a:prstDash val="solid"/>
              <a:round/>
              <a:headEnd len="sm" w="sm" type="none"/>
              <a:tailEnd len="sm" w="sm" type="none"/>
            </a:ln>
          </a:right>
          <a:top>
            <a:ln cap="flat" cmpd="sng">
              <a:solidFill>
                <a:srgbClr val="808080"/>
              </a:solidFill>
              <a:prstDash val="solid"/>
              <a:round/>
              <a:headEnd len="sm" w="sm" type="none"/>
              <a:tailEnd len="sm" w="sm" type="none"/>
            </a:ln>
          </a:top>
          <a:bottom>
            <a:ln cap="flat" cmpd="sng">
              <a:solidFill>
                <a:srgbClr val="808080"/>
              </a:solidFill>
              <a:prstDash val="solid"/>
              <a:round/>
              <a:headEnd len="sm" w="sm" type="none"/>
              <a:tailEnd len="sm" w="sm" type="none"/>
            </a:ln>
          </a:bottom>
          <a:insideH>
            <a:ln cap="flat" cmpd="sng">
              <a:solidFill>
                <a:srgbClr val="808080"/>
              </a:solidFill>
              <a:prstDash val="solid"/>
              <a:round/>
              <a:headEnd len="sm" w="sm" type="none"/>
              <a:tailEnd len="sm" w="sm" type="none"/>
            </a:ln>
          </a:insideH>
          <a:insideV>
            <a:ln cap="flat" cmpd="sng">
              <a:solidFill>
                <a:srgbClr val="80808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slide" Target="slides/slide29.xml"/><Relationship Id="rId12" Type="http://schemas.openxmlformats.org/officeDocument/2006/relationships/slide" Target="slides/slide6.xml"/><Relationship Id="rId34" Type="http://schemas.openxmlformats.org/officeDocument/2006/relationships/slide" Target="slides/slide28.xml"/><Relationship Id="rId15" Type="http://schemas.openxmlformats.org/officeDocument/2006/relationships/slide" Target="slides/slide9.xml"/><Relationship Id="rId37" Type="http://schemas.openxmlformats.org/officeDocument/2006/relationships/slide" Target="slides/slide31.xml"/><Relationship Id="rId14" Type="http://schemas.openxmlformats.org/officeDocument/2006/relationships/slide" Target="slides/slide8.xml"/><Relationship Id="rId36" Type="http://schemas.openxmlformats.org/officeDocument/2006/relationships/slide" Target="slides/slide30.xml"/><Relationship Id="rId17" Type="http://schemas.openxmlformats.org/officeDocument/2006/relationships/slide" Target="slides/slide11.xml"/><Relationship Id="rId39" Type="http://schemas.openxmlformats.org/officeDocument/2006/relationships/slide" Target="slides/slide33.xml"/><Relationship Id="rId16" Type="http://schemas.openxmlformats.org/officeDocument/2006/relationships/slide" Target="slides/slide10.xml"/><Relationship Id="rId38" Type="http://schemas.openxmlformats.org/officeDocument/2006/relationships/slide" Target="slides/slide32.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26c52d8a0c1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26c52d8a0c1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ccf4e0a544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ccf4e0a544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1efd48443e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11efd48443e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ccbd5e42d8_0_1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ccbd5e42d8_0_1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ccbd5e42d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ccbd5e42d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ccbd5e42d8_1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ccbd5e42d8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ccbd5e42d8_1_1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ccbd5e42d8_1_1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c4ba9264c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c4ba9264c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2c4ba9264c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2c4ba9264c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c5a059808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c5a059808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ccbd5e42d8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ccbd5e42d8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c5a0598081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c5a0598081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2c5a059808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2c5a059808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c5a0598081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c5a0598081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c488a01c8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c488a01c8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cbe5569f5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cbe5569f5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2107de7e59b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2107de7e59b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2107de7e59b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2107de7e59b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107de7e59b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107de7e59b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6c552c977d_2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6c552c977d_2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g2c6df2005d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6" name="Google Shape;256;g2c6df2005d5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ccbd5e42d8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ccbd5e42d8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ccffde7a3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ccffde7a3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ccffde7a3b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ccffde7a3b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ccffde7a3b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ccffde7a3b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2830fde8e8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4" name="Google Shape;284;g22830fde8e8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ccffde7a3b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ccffde7a3b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ccbd5e42d8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ccbd5e42d8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1ef52bc19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1ef52bc19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26c52d8a0c1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26c52d8a0c1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6c52d8a0c1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6c52d8a0c1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6c52d8a0c1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26c52d8a0c1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26c52d8a0c1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26c52d8a0c1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1">
  <p:cSld name="TITLE_1">
    <p:spTree>
      <p:nvGrpSpPr>
        <p:cNvPr id="50" name="Shape 50"/>
        <p:cNvGrpSpPr/>
        <p:nvPr/>
      </p:nvGrpSpPr>
      <p:grpSpPr>
        <a:xfrm>
          <a:off x="0" y="0"/>
          <a:ext cx="0" cy="0"/>
          <a:chOff x="0" y="0"/>
          <a:chExt cx="0" cy="0"/>
        </a:xfrm>
      </p:grpSpPr>
      <p:sp>
        <p:nvSpPr>
          <p:cNvPr id="51" name="Google Shape;51;p13"/>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52" name="Google Shape;52;p13"/>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3" name="Google Shape;53;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419"/>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419"/>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0" Type="http://schemas.openxmlformats.org/officeDocument/2006/relationships/image" Target="../media/image11.png"/><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3.png"/><Relationship Id="rId5" Type="http://schemas.openxmlformats.org/officeDocument/2006/relationships/image" Target="../media/image23.png"/><Relationship Id="rId6" Type="http://schemas.openxmlformats.org/officeDocument/2006/relationships/image" Target="../media/image10.png"/><Relationship Id="rId7" Type="http://schemas.openxmlformats.org/officeDocument/2006/relationships/image" Target="../media/image21.png"/><Relationship Id="rId8"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hyperlink" Target="mailto:alejandratoledo@peumayencolegio.c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4.png"/><Relationship Id="rId4" Type="http://schemas.openxmlformats.org/officeDocument/2006/relationships/hyperlink" Target="mailto:alejandratoledo@peumayencolegio.cl" TargetMode="External"/><Relationship Id="rId5" Type="http://schemas.openxmlformats.org/officeDocument/2006/relationships/image" Target="../media/image2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4.png"/><Relationship Id="rId4" Type="http://schemas.openxmlformats.org/officeDocument/2006/relationships/hyperlink" Target="mailto:alejandratoledo@peumayencolegio.cl" TargetMode="External"/><Relationship Id="rId5"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7.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26.png"/><Relationship Id="rId4" Type="http://schemas.openxmlformats.org/officeDocument/2006/relationships/image" Target="../media/image19.png"/><Relationship Id="rId5" Type="http://schemas.openxmlformats.org/officeDocument/2006/relationships/image" Target="../media/image29.png"/><Relationship Id="rId6"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6.png"/><Relationship Id="rId4" Type="http://schemas.openxmlformats.org/officeDocument/2006/relationships/image" Target="../media/image19.png"/><Relationship Id="rId5" Type="http://schemas.openxmlformats.org/officeDocument/2006/relationships/image" Target="../media/image32.png"/><Relationship Id="rId6"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6.png"/><Relationship Id="rId4" Type="http://schemas.openxmlformats.org/officeDocument/2006/relationships/image" Target="../media/image20.png"/><Relationship Id="rId5" Type="http://schemas.openxmlformats.org/officeDocument/2006/relationships/image" Target="../media/image22.png"/><Relationship Id="rId6"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26.png"/><Relationship Id="rId4" Type="http://schemas.openxmlformats.org/officeDocument/2006/relationships/image" Target="../media/image20.png"/><Relationship Id="rId5" Type="http://schemas.openxmlformats.org/officeDocument/2006/relationships/image" Target="../media/image36.png"/><Relationship Id="rId6"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mailto:alejandratoledo@peumayencolegio.cl" TargetMode="External"/><Relationship Id="rId4" Type="http://schemas.openxmlformats.org/officeDocument/2006/relationships/hyperlink" Target="mailto:solangesanmartin@peumayencolegio.c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41.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4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4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3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4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4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7" name="Shape 57"/>
        <p:cNvGrpSpPr/>
        <p:nvPr/>
      </p:nvGrpSpPr>
      <p:grpSpPr>
        <a:xfrm>
          <a:off x="0" y="0"/>
          <a:ext cx="0" cy="0"/>
          <a:chOff x="0" y="0"/>
          <a:chExt cx="0" cy="0"/>
        </a:xfrm>
      </p:grpSpPr>
      <p:sp>
        <p:nvSpPr>
          <p:cNvPr id="58" name="Google Shape;58;p14"/>
          <p:cNvSpPr txBox="1"/>
          <p:nvPr>
            <p:ph type="ctrTitle"/>
          </p:nvPr>
        </p:nvSpPr>
        <p:spPr>
          <a:xfrm>
            <a:off x="4027029" y="1545450"/>
            <a:ext cx="4347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Clr>
                <a:schemeClr val="dk1"/>
              </a:buClr>
              <a:buSzPts val="1100"/>
              <a:buFont typeface="Arial"/>
              <a:buNone/>
            </a:pPr>
            <a:r>
              <a:rPr lang="es-419" sz="3055">
                <a:latin typeface="Abadi"/>
                <a:ea typeface="Abadi"/>
                <a:cs typeface="Abadi"/>
                <a:sym typeface="Abadi"/>
              </a:rPr>
              <a:t>INFORME DE GESTIÓN AÑO 2023</a:t>
            </a:r>
            <a:endParaRPr sz="3055">
              <a:latin typeface="Abadi"/>
              <a:ea typeface="Abadi"/>
              <a:cs typeface="Abadi"/>
              <a:sym typeface="Abadi"/>
            </a:endParaRPr>
          </a:p>
          <a:p>
            <a:pPr indent="0" lvl="0" marL="0" rtl="0" algn="ctr">
              <a:spcBef>
                <a:spcPts val="0"/>
              </a:spcBef>
              <a:spcAft>
                <a:spcPts val="0"/>
              </a:spcAft>
              <a:buNone/>
            </a:pPr>
            <a:r>
              <a:rPr b="0" lang="es-419" sz="3055">
                <a:latin typeface="Abadi"/>
                <a:ea typeface="Abadi"/>
                <a:cs typeface="Abadi"/>
                <a:sym typeface="Abadi"/>
              </a:rPr>
              <a:t>Cuenta Pública a la Comunidad Esco</a:t>
            </a:r>
            <a:r>
              <a:rPr lang="es-419" sz="3055">
                <a:latin typeface="Abadi"/>
                <a:ea typeface="Abadi"/>
                <a:cs typeface="Abadi"/>
                <a:sym typeface="Abadi"/>
              </a:rPr>
              <a:t>lar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41596"/>
              <a:buFont typeface="Arial"/>
              <a:buNone/>
            </a:pPr>
            <a:r>
              <a:rPr b="1" lang="es-419" sz="2644">
                <a:latin typeface="Abadi"/>
                <a:ea typeface="Abadi"/>
                <a:cs typeface="Abadi"/>
                <a:sym typeface="Abadi"/>
              </a:rPr>
              <a:t>Orientación Vocacional </a:t>
            </a:r>
            <a:endParaRPr b="1" sz="3088">
              <a:latin typeface="Abadi"/>
              <a:ea typeface="Abadi"/>
              <a:cs typeface="Abadi"/>
              <a:sym typeface="Abadi"/>
            </a:endParaRPr>
          </a:p>
          <a:p>
            <a:pPr indent="0" lvl="0" marL="0" rtl="0" algn="l">
              <a:spcBef>
                <a:spcPts val="0"/>
              </a:spcBef>
              <a:spcAft>
                <a:spcPts val="0"/>
              </a:spcAft>
              <a:buNone/>
            </a:pPr>
            <a:r>
              <a:t/>
            </a:r>
            <a:endParaRPr sz="3466"/>
          </a:p>
        </p:txBody>
      </p:sp>
      <p:sp>
        <p:nvSpPr>
          <p:cNvPr id="115" name="Google Shape;115;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t/>
            </a:r>
            <a:endParaRPr/>
          </a:p>
          <a:p>
            <a:pPr indent="0" lvl="0" marL="0" rtl="0" algn="l">
              <a:spcBef>
                <a:spcPts val="1200"/>
              </a:spcBef>
              <a:spcAft>
                <a:spcPts val="0"/>
              </a:spcAft>
              <a:buNone/>
            </a:pPr>
            <a:r>
              <a:rPr lang="es-419"/>
              <a:t>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s-419"/>
              <a:t>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s-419"/>
              <a:t>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s-419"/>
              <a:t>   </a:t>
            </a:r>
            <a:endParaRPr/>
          </a:p>
          <a:p>
            <a:pPr indent="0" lvl="0" marL="0" rtl="0" algn="l">
              <a:spcBef>
                <a:spcPts val="1200"/>
              </a:spcBef>
              <a:spcAft>
                <a:spcPts val="1200"/>
              </a:spcAft>
              <a:buNone/>
            </a:pPr>
            <a:r>
              <a:t/>
            </a:r>
            <a:endParaRPr/>
          </a:p>
        </p:txBody>
      </p:sp>
      <p:pic>
        <p:nvPicPr>
          <p:cNvPr id="116" name="Google Shape;116;p23"/>
          <p:cNvPicPr preferRelativeResize="0"/>
          <p:nvPr/>
        </p:nvPicPr>
        <p:blipFill rotWithShape="1">
          <a:blip r:embed="rId3">
            <a:alphaModFix/>
          </a:blip>
          <a:srcRect b="0" l="0" r="87332" t="0"/>
          <a:stretch/>
        </p:blipFill>
        <p:spPr>
          <a:xfrm>
            <a:off x="495300" y="1400175"/>
            <a:ext cx="1323975" cy="1171575"/>
          </a:xfrm>
          <a:prstGeom prst="rect">
            <a:avLst/>
          </a:prstGeom>
          <a:noFill/>
          <a:ln>
            <a:noFill/>
          </a:ln>
        </p:spPr>
      </p:pic>
      <p:pic>
        <p:nvPicPr>
          <p:cNvPr id="117" name="Google Shape;117;p23"/>
          <p:cNvPicPr preferRelativeResize="0"/>
          <p:nvPr/>
        </p:nvPicPr>
        <p:blipFill rotWithShape="1">
          <a:blip r:embed="rId4">
            <a:alphaModFix/>
          </a:blip>
          <a:srcRect b="0" l="0" r="58235" t="0"/>
          <a:stretch/>
        </p:blipFill>
        <p:spPr>
          <a:xfrm>
            <a:off x="1908675" y="1543050"/>
            <a:ext cx="1781175" cy="1028700"/>
          </a:xfrm>
          <a:prstGeom prst="rect">
            <a:avLst/>
          </a:prstGeom>
          <a:noFill/>
          <a:ln>
            <a:noFill/>
          </a:ln>
        </p:spPr>
      </p:pic>
      <p:pic>
        <p:nvPicPr>
          <p:cNvPr id="118" name="Google Shape;118;p23"/>
          <p:cNvPicPr preferRelativeResize="0"/>
          <p:nvPr/>
        </p:nvPicPr>
        <p:blipFill>
          <a:blip r:embed="rId5">
            <a:alphaModFix/>
          </a:blip>
          <a:stretch>
            <a:fillRect/>
          </a:stretch>
        </p:blipFill>
        <p:spPr>
          <a:xfrm>
            <a:off x="5781375" y="1543050"/>
            <a:ext cx="2228850" cy="885825"/>
          </a:xfrm>
          <a:prstGeom prst="rect">
            <a:avLst/>
          </a:prstGeom>
          <a:noFill/>
          <a:ln>
            <a:noFill/>
          </a:ln>
        </p:spPr>
      </p:pic>
      <p:pic>
        <p:nvPicPr>
          <p:cNvPr id="119" name="Google Shape;119;p23"/>
          <p:cNvPicPr preferRelativeResize="0"/>
          <p:nvPr/>
        </p:nvPicPr>
        <p:blipFill rotWithShape="1">
          <a:blip r:embed="rId6">
            <a:alphaModFix/>
          </a:blip>
          <a:srcRect b="10429" l="14299" r="12968" t="1635"/>
          <a:stretch/>
        </p:blipFill>
        <p:spPr>
          <a:xfrm>
            <a:off x="495300" y="2746900"/>
            <a:ext cx="1257300" cy="1228725"/>
          </a:xfrm>
          <a:prstGeom prst="rect">
            <a:avLst/>
          </a:prstGeom>
          <a:noFill/>
          <a:ln>
            <a:noFill/>
          </a:ln>
        </p:spPr>
      </p:pic>
      <p:pic>
        <p:nvPicPr>
          <p:cNvPr id="120" name="Google Shape;120;p23"/>
          <p:cNvPicPr preferRelativeResize="0"/>
          <p:nvPr/>
        </p:nvPicPr>
        <p:blipFill>
          <a:blip r:embed="rId7">
            <a:alphaModFix/>
          </a:blip>
          <a:stretch>
            <a:fillRect/>
          </a:stretch>
        </p:blipFill>
        <p:spPr>
          <a:xfrm>
            <a:off x="1819275" y="2684988"/>
            <a:ext cx="1809750" cy="1352550"/>
          </a:xfrm>
          <a:prstGeom prst="rect">
            <a:avLst/>
          </a:prstGeom>
          <a:noFill/>
          <a:ln>
            <a:noFill/>
          </a:ln>
        </p:spPr>
      </p:pic>
      <p:pic>
        <p:nvPicPr>
          <p:cNvPr id="121" name="Google Shape;121;p23"/>
          <p:cNvPicPr preferRelativeResize="0"/>
          <p:nvPr/>
        </p:nvPicPr>
        <p:blipFill>
          <a:blip r:embed="rId8">
            <a:alphaModFix/>
          </a:blip>
          <a:stretch>
            <a:fillRect/>
          </a:stretch>
        </p:blipFill>
        <p:spPr>
          <a:xfrm>
            <a:off x="4088425" y="1487275"/>
            <a:ext cx="1419225" cy="1419225"/>
          </a:xfrm>
          <a:prstGeom prst="rect">
            <a:avLst/>
          </a:prstGeom>
          <a:noFill/>
          <a:ln>
            <a:noFill/>
          </a:ln>
        </p:spPr>
      </p:pic>
      <p:pic>
        <p:nvPicPr>
          <p:cNvPr id="122" name="Google Shape;122;p23"/>
          <p:cNvPicPr preferRelativeResize="0"/>
          <p:nvPr/>
        </p:nvPicPr>
        <p:blipFill>
          <a:blip r:embed="rId9">
            <a:alphaModFix/>
          </a:blip>
          <a:stretch>
            <a:fillRect/>
          </a:stretch>
        </p:blipFill>
        <p:spPr>
          <a:xfrm>
            <a:off x="4088425" y="2684988"/>
            <a:ext cx="2428875" cy="1876425"/>
          </a:xfrm>
          <a:prstGeom prst="rect">
            <a:avLst/>
          </a:prstGeom>
          <a:noFill/>
          <a:ln>
            <a:noFill/>
          </a:ln>
        </p:spPr>
      </p:pic>
      <p:pic>
        <p:nvPicPr>
          <p:cNvPr id="123" name="Google Shape;123;p23"/>
          <p:cNvPicPr preferRelativeResize="0"/>
          <p:nvPr/>
        </p:nvPicPr>
        <p:blipFill>
          <a:blip r:embed="rId10">
            <a:alphaModFix/>
          </a:blip>
          <a:stretch>
            <a:fillRect/>
          </a:stretch>
        </p:blipFill>
        <p:spPr>
          <a:xfrm>
            <a:off x="7239000" y="2319350"/>
            <a:ext cx="1276350" cy="17145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4"/>
          <p:cNvSpPr txBox="1"/>
          <p:nvPr>
            <p:ph type="title"/>
          </p:nvPr>
        </p:nvSpPr>
        <p:spPr>
          <a:xfrm>
            <a:off x="311700" y="1967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8372"/>
              <a:buFont typeface="Arial"/>
              <a:buNone/>
            </a:pPr>
            <a:r>
              <a:rPr b="1" lang="es-419" sz="2866">
                <a:latin typeface="Abadi"/>
                <a:ea typeface="Abadi"/>
                <a:cs typeface="Abadi"/>
                <a:sym typeface="Abadi"/>
              </a:rPr>
              <a:t>Gestión pedagógica y curricular</a:t>
            </a:r>
            <a:endParaRPr b="1" sz="2866">
              <a:latin typeface="Abadi"/>
              <a:ea typeface="Abadi"/>
              <a:cs typeface="Abadi"/>
              <a:sym typeface="Abadi"/>
            </a:endParaRPr>
          </a:p>
          <a:p>
            <a:pPr indent="0" lvl="0" marL="0" rtl="0" algn="l">
              <a:spcBef>
                <a:spcPts val="0"/>
              </a:spcBef>
              <a:spcAft>
                <a:spcPts val="0"/>
              </a:spcAft>
              <a:buNone/>
            </a:pPr>
            <a:r>
              <a:t/>
            </a:r>
            <a:endParaRPr/>
          </a:p>
        </p:txBody>
      </p:sp>
      <p:sp>
        <p:nvSpPr>
          <p:cNvPr id="129" name="Google Shape;129;p24"/>
          <p:cNvSpPr txBox="1"/>
          <p:nvPr>
            <p:ph idx="1" type="body"/>
          </p:nvPr>
        </p:nvSpPr>
        <p:spPr>
          <a:xfrm>
            <a:off x="1185775" y="1353900"/>
            <a:ext cx="7646400" cy="3584100"/>
          </a:xfrm>
          <a:prstGeom prst="rect">
            <a:avLst/>
          </a:prstGeom>
        </p:spPr>
        <p:txBody>
          <a:bodyPr anchorCtr="0" anchor="t" bIns="91425" lIns="91425" spcFirstLastPara="1" rIns="91425" wrap="square" tIns="91425">
            <a:normAutofit fontScale="92500" lnSpcReduction="20000"/>
          </a:bodyPr>
          <a:lstStyle/>
          <a:p>
            <a:pPr indent="0" lvl="0" marL="0" rtl="0" algn="just">
              <a:lnSpc>
                <a:spcPct val="100000"/>
              </a:lnSpc>
              <a:spcBef>
                <a:spcPts val="0"/>
              </a:spcBef>
              <a:spcAft>
                <a:spcPts val="0"/>
              </a:spcAft>
              <a:buNone/>
            </a:pPr>
            <a:r>
              <a:t/>
            </a:r>
            <a:endParaRPr sz="2225">
              <a:solidFill>
                <a:schemeClr val="dk1"/>
              </a:solidFill>
            </a:endParaRPr>
          </a:p>
          <a:p>
            <a:pPr indent="-334803" lvl="0" marL="1371600" rtl="0" algn="just">
              <a:lnSpc>
                <a:spcPct val="100000"/>
              </a:lnSpc>
              <a:spcBef>
                <a:spcPts val="0"/>
              </a:spcBef>
              <a:spcAft>
                <a:spcPts val="0"/>
              </a:spcAft>
              <a:buClr>
                <a:schemeClr val="dk1"/>
              </a:buClr>
              <a:buSzPct val="100000"/>
              <a:buFont typeface="Arial"/>
              <a:buChar char="●"/>
            </a:pPr>
            <a:r>
              <a:rPr lang="es-419" sz="1808">
                <a:solidFill>
                  <a:schemeClr val="dk1"/>
                </a:solidFill>
              </a:rPr>
              <a:t>Capacitación docente y asistentes.</a:t>
            </a:r>
            <a:endParaRPr sz="1808">
              <a:solidFill>
                <a:schemeClr val="dk1"/>
              </a:solidFill>
            </a:endParaRPr>
          </a:p>
          <a:p>
            <a:pPr indent="-334803" lvl="0" marL="1371600" rtl="0" algn="just">
              <a:lnSpc>
                <a:spcPct val="100000"/>
              </a:lnSpc>
              <a:spcBef>
                <a:spcPts val="0"/>
              </a:spcBef>
              <a:spcAft>
                <a:spcPts val="0"/>
              </a:spcAft>
              <a:buClr>
                <a:schemeClr val="dk1"/>
              </a:buClr>
              <a:buSzPct val="100000"/>
              <a:buFont typeface="Arial"/>
              <a:buChar char="●"/>
            </a:pPr>
            <a:r>
              <a:rPr lang="es-419" sz="1808">
                <a:solidFill>
                  <a:schemeClr val="dk1"/>
                </a:solidFill>
              </a:rPr>
              <a:t>Plan de estudios.</a:t>
            </a:r>
            <a:endParaRPr sz="1808">
              <a:solidFill>
                <a:schemeClr val="dk1"/>
              </a:solidFill>
            </a:endParaRPr>
          </a:p>
          <a:p>
            <a:pPr indent="-334803" lvl="0" marL="1371600" rtl="0" algn="just">
              <a:lnSpc>
                <a:spcPct val="100000"/>
              </a:lnSpc>
              <a:spcBef>
                <a:spcPts val="0"/>
              </a:spcBef>
              <a:spcAft>
                <a:spcPts val="0"/>
              </a:spcAft>
              <a:buClr>
                <a:schemeClr val="dk1"/>
              </a:buClr>
              <a:buSzPct val="100000"/>
              <a:buFont typeface="Arial"/>
              <a:buChar char="●"/>
            </a:pPr>
            <a:r>
              <a:rPr lang="es-419" sz="1808">
                <a:solidFill>
                  <a:schemeClr val="dk1"/>
                </a:solidFill>
              </a:rPr>
              <a:t>Edufacil.</a:t>
            </a:r>
            <a:endParaRPr sz="1808">
              <a:solidFill>
                <a:schemeClr val="dk1"/>
              </a:solidFill>
            </a:endParaRPr>
          </a:p>
          <a:p>
            <a:pPr indent="-334803" lvl="0" marL="1371600" rtl="0" algn="just">
              <a:lnSpc>
                <a:spcPct val="100000"/>
              </a:lnSpc>
              <a:spcBef>
                <a:spcPts val="0"/>
              </a:spcBef>
              <a:spcAft>
                <a:spcPts val="0"/>
              </a:spcAft>
              <a:buClr>
                <a:schemeClr val="dk1"/>
              </a:buClr>
              <a:buSzPct val="100000"/>
              <a:buFont typeface="Arial"/>
              <a:buChar char="●"/>
            </a:pPr>
            <a:r>
              <a:rPr lang="es-419" sz="1808">
                <a:solidFill>
                  <a:schemeClr val="dk1"/>
                </a:solidFill>
                <a:highlight>
                  <a:srgbClr val="FFFFFF"/>
                </a:highlight>
              </a:rPr>
              <a:t>Google Workspace.</a:t>
            </a:r>
            <a:endParaRPr sz="1808">
              <a:solidFill>
                <a:schemeClr val="dk1"/>
              </a:solidFill>
            </a:endParaRPr>
          </a:p>
          <a:p>
            <a:pPr indent="-334803" lvl="0" marL="1371600" rtl="0" algn="just">
              <a:lnSpc>
                <a:spcPct val="100000"/>
              </a:lnSpc>
              <a:spcBef>
                <a:spcPts val="0"/>
              </a:spcBef>
              <a:spcAft>
                <a:spcPts val="0"/>
              </a:spcAft>
              <a:buClr>
                <a:schemeClr val="dk1"/>
              </a:buClr>
              <a:buSzPct val="100000"/>
              <a:buFont typeface="Arial"/>
              <a:buChar char="●"/>
            </a:pPr>
            <a:r>
              <a:rPr lang="es-419" sz="1808">
                <a:solidFill>
                  <a:schemeClr val="dk1"/>
                </a:solidFill>
              </a:rPr>
              <a:t>Seguimiento y monitoreo profesional docente.</a:t>
            </a:r>
            <a:endParaRPr sz="1808">
              <a:solidFill>
                <a:schemeClr val="dk1"/>
              </a:solidFill>
            </a:endParaRPr>
          </a:p>
          <a:p>
            <a:pPr indent="-334803" lvl="0" marL="1371600" rtl="0" algn="just">
              <a:lnSpc>
                <a:spcPct val="100000"/>
              </a:lnSpc>
              <a:spcBef>
                <a:spcPts val="0"/>
              </a:spcBef>
              <a:spcAft>
                <a:spcPts val="0"/>
              </a:spcAft>
              <a:buClr>
                <a:schemeClr val="dk1"/>
              </a:buClr>
              <a:buSzPct val="100000"/>
              <a:buFont typeface="Arial"/>
              <a:buChar char="●"/>
            </a:pPr>
            <a:r>
              <a:rPr lang="es-419" sz="1808">
                <a:solidFill>
                  <a:schemeClr val="dk1"/>
                </a:solidFill>
              </a:rPr>
              <a:t>Reuniones semanales de GPT.</a:t>
            </a:r>
            <a:endParaRPr sz="1808">
              <a:solidFill>
                <a:schemeClr val="dk1"/>
              </a:solidFill>
            </a:endParaRPr>
          </a:p>
          <a:p>
            <a:pPr indent="-334803" lvl="0" marL="1371600" rtl="0" algn="just">
              <a:lnSpc>
                <a:spcPct val="100000"/>
              </a:lnSpc>
              <a:spcBef>
                <a:spcPts val="0"/>
              </a:spcBef>
              <a:spcAft>
                <a:spcPts val="0"/>
              </a:spcAft>
              <a:buClr>
                <a:schemeClr val="dk1"/>
              </a:buClr>
              <a:buSzPct val="100000"/>
              <a:buFont typeface="Arial"/>
              <a:buChar char="●"/>
            </a:pPr>
            <a:r>
              <a:rPr lang="es-419" sz="1808">
                <a:solidFill>
                  <a:schemeClr val="dk1"/>
                </a:solidFill>
              </a:rPr>
              <a:t>Asistente de aula.</a:t>
            </a:r>
            <a:endParaRPr sz="1808">
              <a:solidFill>
                <a:schemeClr val="dk1"/>
              </a:solidFill>
            </a:endParaRPr>
          </a:p>
          <a:p>
            <a:pPr indent="-334803" lvl="0" marL="1371600" rtl="0" algn="just">
              <a:lnSpc>
                <a:spcPct val="100000"/>
              </a:lnSpc>
              <a:spcBef>
                <a:spcPts val="0"/>
              </a:spcBef>
              <a:spcAft>
                <a:spcPts val="0"/>
              </a:spcAft>
              <a:buClr>
                <a:schemeClr val="dk1"/>
              </a:buClr>
              <a:buSzPct val="100000"/>
              <a:buFont typeface="Arial"/>
              <a:buChar char="●"/>
            </a:pPr>
            <a:r>
              <a:rPr lang="es-419" sz="1808">
                <a:solidFill>
                  <a:schemeClr val="dk1"/>
                </a:solidFill>
              </a:rPr>
              <a:t>Diagnóstico Integral de los aprendizajes.</a:t>
            </a:r>
            <a:endParaRPr sz="1808">
              <a:solidFill>
                <a:schemeClr val="dk1"/>
              </a:solidFill>
            </a:endParaRPr>
          </a:p>
          <a:p>
            <a:pPr indent="-334803" lvl="0" marL="1371600" rtl="0" algn="just">
              <a:lnSpc>
                <a:spcPct val="100000"/>
              </a:lnSpc>
              <a:spcBef>
                <a:spcPts val="0"/>
              </a:spcBef>
              <a:spcAft>
                <a:spcPts val="0"/>
              </a:spcAft>
              <a:buClr>
                <a:schemeClr val="dk1"/>
              </a:buClr>
              <a:buSzPct val="100000"/>
              <a:buFont typeface="Arial"/>
              <a:buChar char="●"/>
            </a:pPr>
            <a:r>
              <a:rPr lang="es-419" sz="1808">
                <a:solidFill>
                  <a:schemeClr val="dk1"/>
                </a:solidFill>
              </a:rPr>
              <a:t>Salidas pedagógicas.</a:t>
            </a:r>
            <a:endParaRPr sz="1808">
              <a:solidFill>
                <a:schemeClr val="dk1"/>
              </a:solidFill>
            </a:endParaRPr>
          </a:p>
          <a:p>
            <a:pPr indent="-334803" lvl="0" marL="1371600" rtl="0" algn="just">
              <a:lnSpc>
                <a:spcPct val="100000"/>
              </a:lnSpc>
              <a:spcBef>
                <a:spcPts val="0"/>
              </a:spcBef>
              <a:spcAft>
                <a:spcPts val="0"/>
              </a:spcAft>
              <a:buClr>
                <a:schemeClr val="dk1"/>
              </a:buClr>
              <a:buSzPct val="100000"/>
              <a:buFont typeface="Arial"/>
              <a:buChar char="●"/>
            </a:pPr>
            <a:r>
              <a:rPr lang="es-419" sz="1808">
                <a:solidFill>
                  <a:schemeClr val="dk1"/>
                </a:solidFill>
              </a:rPr>
              <a:t>Talleres extracurriculares.</a:t>
            </a:r>
            <a:endParaRPr sz="1808">
              <a:solidFill>
                <a:schemeClr val="dk1"/>
              </a:solidFill>
            </a:endParaRPr>
          </a:p>
          <a:p>
            <a:pPr indent="-334803" lvl="0" marL="1371600" rtl="0" algn="just">
              <a:lnSpc>
                <a:spcPct val="100000"/>
              </a:lnSpc>
              <a:spcBef>
                <a:spcPts val="0"/>
              </a:spcBef>
              <a:spcAft>
                <a:spcPts val="0"/>
              </a:spcAft>
              <a:buClr>
                <a:schemeClr val="dk1"/>
              </a:buClr>
              <a:buSzPct val="100000"/>
              <a:buFont typeface="Arial"/>
              <a:buChar char="●"/>
            </a:pPr>
            <a:r>
              <a:rPr lang="es-419" sz="1808">
                <a:solidFill>
                  <a:schemeClr val="dk1"/>
                </a:solidFill>
              </a:rPr>
              <a:t>Comité de evaluación y promoción. </a:t>
            </a:r>
            <a:endParaRPr sz="1808">
              <a:solidFill>
                <a:schemeClr val="dk1"/>
              </a:solidFill>
            </a:endParaRPr>
          </a:p>
          <a:p>
            <a:pPr indent="-334803" lvl="0" marL="1371600" rtl="0" algn="just">
              <a:lnSpc>
                <a:spcPct val="100000"/>
              </a:lnSpc>
              <a:spcBef>
                <a:spcPts val="0"/>
              </a:spcBef>
              <a:spcAft>
                <a:spcPts val="0"/>
              </a:spcAft>
              <a:buClr>
                <a:schemeClr val="dk1"/>
              </a:buClr>
              <a:buSzPct val="100000"/>
              <a:buFont typeface="Arial"/>
              <a:buChar char="●"/>
            </a:pPr>
            <a:r>
              <a:rPr lang="es-419" sz="1808">
                <a:solidFill>
                  <a:schemeClr val="dk1"/>
                </a:solidFill>
              </a:rPr>
              <a:t>Promoción y reprobación escolar. </a:t>
            </a:r>
            <a:endParaRPr sz="1808">
              <a:solidFill>
                <a:schemeClr val="dk1"/>
              </a:solidFill>
            </a:endParaRPr>
          </a:p>
          <a:p>
            <a:pPr indent="0" lvl="0" marL="457200" rtl="0" algn="just">
              <a:lnSpc>
                <a:spcPct val="100000"/>
              </a:lnSpc>
              <a:spcBef>
                <a:spcPts val="0"/>
              </a:spcBef>
              <a:spcAft>
                <a:spcPts val="0"/>
              </a:spcAft>
              <a:buNone/>
            </a:pPr>
            <a:r>
              <a:t/>
            </a:r>
            <a:endParaRPr b="1" sz="1200">
              <a:solidFill>
                <a:schemeClr val="dk1"/>
              </a:solidFill>
              <a:latin typeface="Abadi"/>
              <a:ea typeface="Abadi"/>
              <a:cs typeface="Abadi"/>
              <a:sym typeface="Abadi"/>
            </a:endParaRPr>
          </a:p>
          <a:p>
            <a:pPr indent="0" lvl="0" marL="457200" rtl="0" algn="just">
              <a:lnSpc>
                <a:spcPct val="100000"/>
              </a:lnSpc>
              <a:spcBef>
                <a:spcPts val="0"/>
              </a:spcBef>
              <a:spcAft>
                <a:spcPts val="0"/>
              </a:spcAft>
              <a:buNone/>
            </a:pPr>
            <a:r>
              <a:t/>
            </a:r>
            <a:endParaRPr b="1" sz="1200">
              <a:solidFill>
                <a:schemeClr val="dk1"/>
              </a:solidFill>
              <a:latin typeface="Abadi"/>
              <a:ea typeface="Abadi"/>
              <a:cs typeface="Abadi"/>
              <a:sym typeface="Abadi"/>
            </a:endParaRPr>
          </a:p>
          <a:p>
            <a:pPr indent="0" lvl="0" marL="457200" rtl="0" algn="just">
              <a:lnSpc>
                <a:spcPct val="100000"/>
              </a:lnSpc>
              <a:spcBef>
                <a:spcPts val="0"/>
              </a:spcBef>
              <a:spcAft>
                <a:spcPts val="0"/>
              </a:spcAft>
              <a:buNone/>
            </a:pPr>
            <a:r>
              <a:t/>
            </a:r>
            <a:endParaRPr b="1" sz="1200">
              <a:solidFill>
                <a:schemeClr val="dk1"/>
              </a:solidFill>
              <a:latin typeface="Abadi"/>
              <a:ea typeface="Abadi"/>
              <a:cs typeface="Abadi"/>
              <a:sym typeface="Abadi"/>
            </a:endParaRPr>
          </a:p>
          <a:p>
            <a:pPr indent="0" lvl="0" marL="0" rtl="0" algn="l">
              <a:spcBef>
                <a:spcPts val="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25"/>
          <p:cNvPicPr preferRelativeResize="0"/>
          <p:nvPr/>
        </p:nvPicPr>
        <p:blipFill>
          <a:blip r:embed="rId3">
            <a:alphaModFix/>
          </a:blip>
          <a:stretch>
            <a:fillRect/>
          </a:stretch>
        </p:blipFill>
        <p:spPr>
          <a:xfrm>
            <a:off x="1377875" y="724713"/>
            <a:ext cx="6388249" cy="36940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6"/>
          <p:cNvSpPr txBox="1"/>
          <p:nvPr>
            <p:ph type="title"/>
          </p:nvPr>
        </p:nvSpPr>
        <p:spPr>
          <a:xfrm>
            <a:off x="1049100" y="306463"/>
            <a:ext cx="77958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990"/>
              <a:buFont typeface="Arial"/>
              <a:buNone/>
            </a:pPr>
            <a:r>
              <a:rPr b="1" lang="es-419" sz="2080">
                <a:latin typeface="Abadi"/>
                <a:ea typeface="Abadi"/>
                <a:cs typeface="Abadi"/>
                <a:sym typeface="Abadi"/>
              </a:rPr>
              <a:t>GESTIÓN DE LA CONVIVENCIA</a:t>
            </a:r>
            <a:endParaRPr b="1" sz="2080">
              <a:latin typeface="Abadi"/>
              <a:ea typeface="Abadi"/>
              <a:cs typeface="Abadi"/>
              <a:sym typeface="Abadi"/>
            </a:endParaRPr>
          </a:p>
          <a:p>
            <a:pPr indent="0" lvl="0" marL="0" rtl="0" algn="l">
              <a:spcBef>
                <a:spcPts val="0"/>
              </a:spcBef>
              <a:spcAft>
                <a:spcPts val="0"/>
              </a:spcAft>
              <a:buSzPts val="990"/>
              <a:buNone/>
            </a:pPr>
            <a:r>
              <a:rPr lang="es-419" sz="1979">
                <a:latin typeface="Abadi"/>
                <a:ea typeface="Abadi"/>
                <a:cs typeface="Abadi"/>
                <a:sym typeface="Abadi"/>
              </a:rPr>
              <a:t>CONVIVENCIA ESCOLAR</a:t>
            </a:r>
            <a:endParaRPr sz="3420"/>
          </a:p>
        </p:txBody>
      </p:sp>
      <p:pic>
        <p:nvPicPr>
          <p:cNvPr id="140" name="Google Shape;140;p26"/>
          <p:cNvPicPr preferRelativeResize="0"/>
          <p:nvPr/>
        </p:nvPicPr>
        <p:blipFill>
          <a:blip r:embed="rId3">
            <a:alphaModFix/>
          </a:blip>
          <a:stretch>
            <a:fillRect/>
          </a:stretch>
        </p:blipFill>
        <p:spPr>
          <a:xfrm>
            <a:off x="1049100" y="3662675"/>
            <a:ext cx="6313500" cy="1578375"/>
          </a:xfrm>
          <a:prstGeom prst="rect">
            <a:avLst/>
          </a:prstGeom>
          <a:noFill/>
          <a:ln>
            <a:noFill/>
          </a:ln>
        </p:spPr>
      </p:pic>
      <p:sp>
        <p:nvSpPr>
          <p:cNvPr id="141" name="Google Shape;141;p26"/>
          <p:cNvSpPr txBox="1"/>
          <p:nvPr>
            <p:ph idx="1" type="body"/>
          </p:nvPr>
        </p:nvSpPr>
        <p:spPr>
          <a:xfrm>
            <a:off x="139800" y="1517325"/>
            <a:ext cx="8705100" cy="16419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s-419" sz="1900">
                <a:solidFill>
                  <a:srgbClr val="212529"/>
                </a:solidFill>
                <a:highlight>
                  <a:srgbClr val="FFFFFF"/>
                </a:highlight>
              </a:rPr>
              <a:t>El área de convivencia escolar y salud mental de nuestro establecimiento busca atender los aspectos socioemocionales, de convivencia, equidad de género y salud mental para que nuestra comunidad educativas sea un espacio de protección y bienestar socioemocional.</a:t>
            </a:r>
            <a:endParaRPr/>
          </a:p>
        </p:txBody>
      </p:sp>
      <p:sp>
        <p:nvSpPr>
          <p:cNvPr id="142" name="Google Shape;142;p26"/>
          <p:cNvSpPr txBox="1"/>
          <p:nvPr/>
        </p:nvSpPr>
        <p:spPr>
          <a:xfrm>
            <a:off x="678575" y="3270025"/>
            <a:ext cx="74727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419" sz="1100">
                <a:solidFill>
                  <a:schemeClr val="dk1"/>
                </a:solidFill>
                <a:latin typeface="Abadi"/>
                <a:ea typeface="Abadi"/>
                <a:cs typeface="Abadi"/>
                <a:sym typeface="Abadi"/>
              </a:rPr>
              <a:t>Encargada de Convivencia Escolar: Luna Villesca Carrasco </a:t>
            </a:r>
            <a:r>
              <a:rPr lang="es-419" sz="1100" u="sng">
                <a:solidFill>
                  <a:srgbClr val="1155CC"/>
                </a:solidFill>
                <a:latin typeface="Abadi"/>
                <a:ea typeface="Abadi"/>
                <a:cs typeface="Abadi"/>
                <a:sym typeface="Abadi"/>
                <a:hlinkClick r:id="rId4">
                  <a:extLst>
                    <a:ext uri="{A12FA001-AC4F-418D-AE19-62706E023703}">
                      <ahyp:hlinkClr val="tx"/>
                    </a:ext>
                  </a:extLst>
                </a:hlinkClick>
              </a:rPr>
              <a:t>lunavillesca@peumayencolegio.cl</a:t>
            </a:r>
            <a:r>
              <a:rPr lang="es-419" sz="1100">
                <a:solidFill>
                  <a:schemeClr val="dk1"/>
                </a:solidFill>
                <a:latin typeface="Abadi"/>
                <a:ea typeface="Abadi"/>
                <a:cs typeface="Abadi"/>
                <a:sym typeface="Abadi"/>
              </a:rPr>
              <a:t> </a:t>
            </a:r>
            <a:endParaRPr sz="1100">
              <a:solidFill>
                <a:schemeClr val="dk1"/>
              </a:solidFill>
              <a:latin typeface="Abadi"/>
              <a:ea typeface="Abadi"/>
              <a:cs typeface="Abadi"/>
              <a:sym typeface="Abadi"/>
            </a:endParaRPr>
          </a:p>
          <a:p>
            <a:pPr indent="0" lvl="0" marL="0" rtl="0" algn="ctr">
              <a:spcBef>
                <a:spcPts val="0"/>
              </a:spcBef>
              <a:spcAft>
                <a:spcPts val="0"/>
              </a:spcAft>
              <a:buNone/>
            </a:pPr>
            <a:r>
              <a:t/>
            </a:r>
            <a:endParaRPr sz="800">
              <a:solidFill>
                <a:schemeClr val="dk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7"/>
          <p:cNvSpPr txBox="1"/>
          <p:nvPr>
            <p:ph type="title"/>
          </p:nvPr>
        </p:nvSpPr>
        <p:spPr>
          <a:xfrm>
            <a:off x="217938" y="3713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s-419"/>
              <a:t>Plan de gestión de Convivencia Escolar</a:t>
            </a:r>
            <a:endParaRPr/>
          </a:p>
        </p:txBody>
      </p:sp>
      <p:pic>
        <p:nvPicPr>
          <p:cNvPr id="148" name="Google Shape;148;p27"/>
          <p:cNvPicPr preferRelativeResize="0"/>
          <p:nvPr/>
        </p:nvPicPr>
        <p:blipFill>
          <a:blip r:embed="rId3">
            <a:alphaModFix/>
          </a:blip>
          <a:stretch>
            <a:fillRect/>
          </a:stretch>
        </p:blipFill>
        <p:spPr>
          <a:xfrm>
            <a:off x="823526" y="1200500"/>
            <a:ext cx="7635748" cy="373622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8"/>
          <p:cNvSpPr txBox="1"/>
          <p:nvPr>
            <p:ph type="title"/>
          </p:nvPr>
        </p:nvSpPr>
        <p:spPr>
          <a:xfrm>
            <a:off x="217938" y="371300"/>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s-419"/>
              <a:t>Plan de gestión de Convivencia Escolar</a:t>
            </a:r>
            <a:endParaRPr/>
          </a:p>
        </p:txBody>
      </p:sp>
      <p:pic>
        <p:nvPicPr>
          <p:cNvPr id="154" name="Google Shape;154;p28"/>
          <p:cNvPicPr preferRelativeResize="0"/>
          <p:nvPr/>
        </p:nvPicPr>
        <p:blipFill>
          <a:blip r:embed="rId3">
            <a:alphaModFix/>
          </a:blip>
          <a:stretch>
            <a:fillRect/>
          </a:stretch>
        </p:blipFill>
        <p:spPr>
          <a:xfrm>
            <a:off x="1033425" y="1138350"/>
            <a:ext cx="6889649" cy="3798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9"/>
          <p:cNvSpPr txBox="1"/>
          <p:nvPr>
            <p:ph type="title"/>
          </p:nvPr>
        </p:nvSpPr>
        <p:spPr>
          <a:xfrm>
            <a:off x="196800" y="3264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s-419"/>
              <a:t>Atenciones equipo Convivencia Escolar</a:t>
            </a:r>
            <a:endParaRPr/>
          </a:p>
        </p:txBody>
      </p:sp>
      <p:pic>
        <p:nvPicPr>
          <p:cNvPr id="160" name="Google Shape;160;p29"/>
          <p:cNvPicPr preferRelativeResize="0"/>
          <p:nvPr/>
        </p:nvPicPr>
        <p:blipFill rotWithShape="1">
          <a:blip r:embed="rId3">
            <a:alphaModFix/>
          </a:blip>
          <a:srcRect b="0" l="16106" r="18525" t="0"/>
          <a:stretch/>
        </p:blipFill>
        <p:spPr>
          <a:xfrm>
            <a:off x="5817322" y="2066997"/>
            <a:ext cx="2212650" cy="2221775"/>
          </a:xfrm>
          <a:prstGeom prst="rect">
            <a:avLst/>
          </a:prstGeom>
          <a:noFill/>
          <a:ln>
            <a:noFill/>
          </a:ln>
        </p:spPr>
      </p:pic>
      <p:sp>
        <p:nvSpPr>
          <p:cNvPr id="161" name="Google Shape;161;p29"/>
          <p:cNvSpPr txBox="1"/>
          <p:nvPr>
            <p:ph idx="1" type="body"/>
          </p:nvPr>
        </p:nvSpPr>
        <p:spPr>
          <a:xfrm>
            <a:off x="62375" y="734400"/>
            <a:ext cx="8705100" cy="16419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s-419" sz="1900">
                <a:solidFill>
                  <a:srgbClr val="212529"/>
                </a:solidFill>
                <a:highlight>
                  <a:srgbClr val="FFFFFF"/>
                </a:highlight>
              </a:rPr>
              <a:t>Apoyo psicológico a estudiantes </a:t>
            </a:r>
            <a:endParaRPr/>
          </a:p>
        </p:txBody>
      </p:sp>
      <p:sp>
        <p:nvSpPr>
          <p:cNvPr id="162" name="Google Shape;162;p29"/>
          <p:cNvSpPr txBox="1"/>
          <p:nvPr/>
        </p:nvSpPr>
        <p:spPr>
          <a:xfrm>
            <a:off x="835650" y="1106050"/>
            <a:ext cx="74727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419" sz="1100">
                <a:solidFill>
                  <a:schemeClr val="dk1"/>
                </a:solidFill>
                <a:latin typeface="Abadi"/>
                <a:ea typeface="Abadi"/>
                <a:cs typeface="Abadi"/>
                <a:sym typeface="Abadi"/>
              </a:rPr>
              <a:t>Psicóloga</a:t>
            </a:r>
            <a:r>
              <a:rPr lang="es-419" sz="1100">
                <a:solidFill>
                  <a:schemeClr val="dk1"/>
                </a:solidFill>
                <a:latin typeface="Abadi"/>
                <a:ea typeface="Abadi"/>
                <a:cs typeface="Abadi"/>
                <a:sym typeface="Abadi"/>
              </a:rPr>
              <a:t>: Génesis Villesca Carrasco </a:t>
            </a:r>
            <a:r>
              <a:rPr lang="es-419" sz="1100" u="sng">
                <a:solidFill>
                  <a:srgbClr val="1155CC"/>
                </a:solidFill>
                <a:latin typeface="Abadi"/>
                <a:ea typeface="Abadi"/>
                <a:cs typeface="Abadi"/>
                <a:sym typeface="Abadi"/>
                <a:hlinkClick r:id="rId4">
                  <a:extLst>
                    <a:ext uri="{A12FA001-AC4F-418D-AE19-62706E023703}">
                      <ahyp:hlinkClr val="tx"/>
                    </a:ext>
                  </a:extLst>
                </a:hlinkClick>
              </a:rPr>
              <a:t>genesisvillesca@peumayencolegio.cl</a:t>
            </a:r>
            <a:r>
              <a:rPr lang="es-419" sz="1100">
                <a:solidFill>
                  <a:schemeClr val="dk1"/>
                </a:solidFill>
                <a:latin typeface="Abadi"/>
                <a:ea typeface="Abadi"/>
                <a:cs typeface="Abadi"/>
                <a:sym typeface="Abadi"/>
              </a:rPr>
              <a:t> </a:t>
            </a:r>
            <a:endParaRPr sz="1100">
              <a:solidFill>
                <a:schemeClr val="dk1"/>
              </a:solidFill>
              <a:latin typeface="Abadi"/>
              <a:ea typeface="Abadi"/>
              <a:cs typeface="Abadi"/>
              <a:sym typeface="Abadi"/>
            </a:endParaRPr>
          </a:p>
          <a:p>
            <a:pPr indent="0" lvl="0" marL="0" rtl="0" algn="ctr">
              <a:spcBef>
                <a:spcPts val="0"/>
              </a:spcBef>
              <a:spcAft>
                <a:spcPts val="0"/>
              </a:spcAft>
              <a:buNone/>
            </a:pPr>
            <a:r>
              <a:t/>
            </a:r>
            <a:endParaRPr sz="800">
              <a:solidFill>
                <a:schemeClr val="dk2"/>
              </a:solidFill>
            </a:endParaRPr>
          </a:p>
        </p:txBody>
      </p:sp>
      <p:pic>
        <p:nvPicPr>
          <p:cNvPr id="163" name="Google Shape;163;p29"/>
          <p:cNvPicPr preferRelativeResize="0"/>
          <p:nvPr/>
        </p:nvPicPr>
        <p:blipFill>
          <a:blip r:embed="rId5">
            <a:alphaModFix/>
          </a:blip>
          <a:stretch>
            <a:fillRect/>
          </a:stretch>
        </p:blipFill>
        <p:spPr>
          <a:xfrm>
            <a:off x="835650" y="1678125"/>
            <a:ext cx="4732300" cy="31389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0"/>
          <p:cNvSpPr txBox="1"/>
          <p:nvPr>
            <p:ph type="title"/>
          </p:nvPr>
        </p:nvSpPr>
        <p:spPr>
          <a:xfrm>
            <a:off x="196800" y="3264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s-419"/>
              <a:t>Atenciones equipo Convivencia Escolar</a:t>
            </a:r>
            <a:endParaRPr/>
          </a:p>
        </p:txBody>
      </p:sp>
      <p:pic>
        <p:nvPicPr>
          <p:cNvPr id="169" name="Google Shape;169;p30"/>
          <p:cNvPicPr preferRelativeResize="0"/>
          <p:nvPr/>
        </p:nvPicPr>
        <p:blipFill rotWithShape="1">
          <a:blip r:embed="rId3">
            <a:alphaModFix/>
          </a:blip>
          <a:srcRect b="0" l="16106" r="18525" t="0"/>
          <a:stretch/>
        </p:blipFill>
        <p:spPr>
          <a:xfrm>
            <a:off x="5817322" y="2066997"/>
            <a:ext cx="2212650" cy="2221775"/>
          </a:xfrm>
          <a:prstGeom prst="rect">
            <a:avLst/>
          </a:prstGeom>
          <a:noFill/>
          <a:ln>
            <a:noFill/>
          </a:ln>
        </p:spPr>
      </p:pic>
      <p:sp>
        <p:nvSpPr>
          <p:cNvPr id="170" name="Google Shape;170;p30"/>
          <p:cNvSpPr txBox="1"/>
          <p:nvPr>
            <p:ph idx="1" type="body"/>
          </p:nvPr>
        </p:nvSpPr>
        <p:spPr>
          <a:xfrm>
            <a:off x="62375" y="734400"/>
            <a:ext cx="8705100" cy="1641900"/>
          </a:xfrm>
          <a:prstGeom prst="rect">
            <a:avLst/>
          </a:prstGeom>
        </p:spPr>
        <p:txBody>
          <a:bodyPr anchorCtr="0" anchor="t" bIns="91425" lIns="91425" spcFirstLastPara="1" rIns="91425" wrap="square" tIns="91425">
            <a:normAutofit/>
          </a:bodyPr>
          <a:lstStyle/>
          <a:p>
            <a:pPr indent="0" lvl="0" marL="0" rtl="0" algn="ctr">
              <a:spcBef>
                <a:spcPts val="0"/>
              </a:spcBef>
              <a:spcAft>
                <a:spcPts val="1200"/>
              </a:spcAft>
              <a:buNone/>
            </a:pPr>
            <a:r>
              <a:rPr lang="es-419" sz="1900">
                <a:solidFill>
                  <a:srgbClr val="212529"/>
                </a:solidFill>
                <a:highlight>
                  <a:srgbClr val="FFFFFF"/>
                </a:highlight>
              </a:rPr>
              <a:t>Apoyo psicológico a estudiantes </a:t>
            </a:r>
            <a:endParaRPr/>
          </a:p>
        </p:txBody>
      </p:sp>
      <p:sp>
        <p:nvSpPr>
          <p:cNvPr id="171" name="Google Shape;171;p30"/>
          <p:cNvSpPr txBox="1"/>
          <p:nvPr/>
        </p:nvSpPr>
        <p:spPr>
          <a:xfrm>
            <a:off x="835650" y="1106050"/>
            <a:ext cx="7472700" cy="47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s-419" sz="1100">
                <a:solidFill>
                  <a:schemeClr val="dk1"/>
                </a:solidFill>
                <a:latin typeface="Abadi"/>
                <a:ea typeface="Abadi"/>
                <a:cs typeface="Abadi"/>
                <a:sym typeface="Abadi"/>
              </a:rPr>
              <a:t>Psicóloga: Génesis Villesca Carrasco </a:t>
            </a:r>
            <a:r>
              <a:rPr lang="es-419" sz="1100" u="sng">
                <a:solidFill>
                  <a:srgbClr val="1155CC"/>
                </a:solidFill>
                <a:latin typeface="Abadi"/>
                <a:ea typeface="Abadi"/>
                <a:cs typeface="Abadi"/>
                <a:sym typeface="Abadi"/>
                <a:hlinkClick r:id="rId4">
                  <a:extLst>
                    <a:ext uri="{A12FA001-AC4F-418D-AE19-62706E023703}">
                      <ahyp:hlinkClr val="tx"/>
                    </a:ext>
                  </a:extLst>
                </a:hlinkClick>
              </a:rPr>
              <a:t>genesisvillesca@peumayencolegio.cl</a:t>
            </a:r>
            <a:r>
              <a:rPr lang="es-419" sz="1100">
                <a:solidFill>
                  <a:schemeClr val="dk1"/>
                </a:solidFill>
                <a:latin typeface="Abadi"/>
                <a:ea typeface="Abadi"/>
                <a:cs typeface="Abadi"/>
                <a:sym typeface="Abadi"/>
              </a:rPr>
              <a:t> </a:t>
            </a:r>
            <a:endParaRPr sz="1100">
              <a:solidFill>
                <a:schemeClr val="dk1"/>
              </a:solidFill>
              <a:latin typeface="Abadi"/>
              <a:ea typeface="Abadi"/>
              <a:cs typeface="Abadi"/>
              <a:sym typeface="Abadi"/>
            </a:endParaRPr>
          </a:p>
          <a:p>
            <a:pPr indent="0" lvl="0" marL="0" rtl="0" algn="ctr">
              <a:spcBef>
                <a:spcPts val="0"/>
              </a:spcBef>
              <a:spcAft>
                <a:spcPts val="0"/>
              </a:spcAft>
              <a:buNone/>
            </a:pPr>
            <a:r>
              <a:t/>
            </a:r>
            <a:endParaRPr sz="800">
              <a:solidFill>
                <a:schemeClr val="dk2"/>
              </a:solidFill>
            </a:endParaRPr>
          </a:p>
        </p:txBody>
      </p:sp>
      <p:pic>
        <p:nvPicPr>
          <p:cNvPr id="172" name="Google Shape;172;p30"/>
          <p:cNvPicPr preferRelativeResize="0"/>
          <p:nvPr/>
        </p:nvPicPr>
        <p:blipFill>
          <a:blip r:embed="rId5">
            <a:alphaModFix/>
          </a:blip>
          <a:stretch>
            <a:fillRect/>
          </a:stretch>
        </p:blipFill>
        <p:spPr>
          <a:xfrm>
            <a:off x="1383850" y="1583050"/>
            <a:ext cx="3188151" cy="2993076"/>
          </a:xfrm>
          <a:prstGeom prst="rect">
            <a:avLst/>
          </a:prstGeom>
          <a:noFill/>
          <a:ln>
            <a:noFill/>
          </a:ln>
        </p:spPr>
      </p:pic>
      <p:sp>
        <p:nvSpPr>
          <p:cNvPr id="173" name="Google Shape;173;p30"/>
          <p:cNvSpPr txBox="1"/>
          <p:nvPr/>
        </p:nvSpPr>
        <p:spPr>
          <a:xfrm>
            <a:off x="2348250" y="4681800"/>
            <a:ext cx="4447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s-419" sz="1800">
                <a:solidFill>
                  <a:schemeClr val="dk2"/>
                </a:solidFill>
              </a:rPr>
              <a:t>Totalidad de estudiantes atendidos 223 </a:t>
            </a:r>
            <a:endParaRPr sz="1800">
              <a:solidFill>
                <a:schemeClr val="dk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pic>
        <p:nvPicPr>
          <p:cNvPr id="178" name="Google Shape;178;p31"/>
          <p:cNvPicPr preferRelativeResize="0"/>
          <p:nvPr/>
        </p:nvPicPr>
        <p:blipFill>
          <a:blip r:embed="rId3">
            <a:alphaModFix/>
          </a:blip>
          <a:stretch>
            <a:fillRect/>
          </a:stretch>
        </p:blipFill>
        <p:spPr>
          <a:xfrm>
            <a:off x="5136587" y="2842550"/>
            <a:ext cx="2760124" cy="1932075"/>
          </a:xfrm>
          <a:prstGeom prst="rect">
            <a:avLst/>
          </a:prstGeom>
          <a:noFill/>
          <a:ln>
            <a:noFill/>
          </a:ln>
        </p:spPr>
      </p:pic>
      <p:sp>
        <p:nvSpPr>
          <p:cNvPr id="179" name="Google Shape;179;p31"/>
          <p:cNvSpPr/>
          <p:nvPr/>
        </p:nvSpPr>
        <p:spPr>
          <a:xfrm>
            <a:off x="5110700" y="1810050"/>
            <a:ext cx="2811900" cy="761700"/>
          </a:xfrm>
          <a:prstGeom prst="rect">
            <a:avLst/>
          </a:prstGeom>
          <a:solidFill>
            <a:srgbClr val="FFFFFF"/>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419"/>
              <a:t>Redes de apoyo</a:t>
            </a:r>
            <a:endParaRPr/>
          </a:p>
        </p:txBody>
      </p:sp>
      <p:sp>
        <p:nvSpPr>
          <p:cNvPr id="180" name="Google Shape;180;p31"/>
          <p:cNvSpPr txBox="1"/>
          <p:nvPr>
            <p:ph type="title"/>
          </p:nvPr>
        </p:nvSpPr>
        <p:spPr>
          <a:xfrm>
            <a:off x="196800" y="32647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s-419"/>
              <a:t>Atenciones equipo Convivencia Escolar</a:t>
            </a:r>
            <a:endParaRPr/>
          </a:p>
        </p:txBody>
      </p:sp>
      <p:sp>
        <p:nvSpPr>
          <p:cNvPr id="181" name="Google Shape;181;p31"/>
          <p:cNvSpPr/>
          <p:nvPr/>
        </p:nvSpPr>
        <p:spPr>
          <a:xfrm>
            <a:off x="1087425" y="1810050"/>
            <a:ext cx="2811900" cy="761700"/>
          </a:xfrm>
          <a:prstGeom prst="rect">
            <a:avLst/>
          </a:prstGeom>
          <a:solidFill>
            <a:srgbClr val="FFFFFF"/>
          </a:solidFill>
          <a:ln cap="flat" cmpd="sng" w="9525">
            <a:solidFill>
              <a:srgbClr val="F1C23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s-419"/>
              <a:t>Protocolos activados</a:t>
            </a:r>
            <a:endParaRPr/>
          </a:p>
        </p:txBody>
      </p:sp>
      <p:pic>
        <p:nvPicPr>
          <p:cNvPr id="182" name="Google Shape;182;p31"/>
          <p:cNvPicPr preferRelativeResize="0"/>
          <p:nvPr/>
        </p:nvPicPr>
        <p:blipFill>
          <a:blip r:embed="rId4">
            <a:alphaModFix/>
          </a:blip>
          <a:stretch>
            <a:fillRect/>
          </a:stretch>
        </p:blipFill>
        <p:spPr>
          <a:xfrm>
            <a:off x="1575725" y="2842550"/>
            <a:ext cx="1835300" cy="1835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2"/>
          <p:cNvSpPr txBox="1"/>
          <p:nvPr>
            <p:ph type="title"/>
          </p:nvPr>
        </p:nvSpPr>
        <p:spPr>
          <a:xfrm>
            <a:off x="1018900" y="0"/>
            <a:ext cx="7740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t>SIMCE 2023</a:t>
            </a:r>
            <a:endParaRPr/>
          </a:p>
        </p:txBody>
      </p:sp>
      <p:pic>
        <p:nvPicPr>
          <p:cNvPr id="188" name="Google Shape;188;p32"/>
          <p:cNvPicPr preferRelativeResize="0"/>
          <p:nvPr/>
        </p:nvPicPr>
        <p:blipFill>
          <a:blip r:embed="rId3">
            <a:alphaModFix/>
          </a:blip>
          <a:stretch>
            <a:fillRect/>
          </a:stretch>
        </p:blipFill>
        <p:spPr>
          <a:xfrm>
            <a:off x="1091475" y="385000"/>
            <a:ext cx="5505450" cy="371475"/>
          </a:xfrm>
          <a:prstGeom prst="rect">
            <a:avLst/>
          </a:prstGeom>
          <a:noFill/>
          <a:ln>
            <a:noFill/>
          </a:ln>
        </p:spPr>
      </p:pic>
      <p:pic>
        <p:nvPicPr>
          <p:cNvPr id="189" name="Google Shape;189;p32"/>
          <p:cNvPicPr preferRelativeResize="0"/>
          <p:nvPr/>
        </p:nvPicPr>
        <p:blipFill>
          <a:blip r:embed="rId4">
            <a:alphaModFix/>
          </a:blip>
          <a:stretch>
            <a:fillRect/>
          </a:stretch>
        </p:blipFill>
        <p:spPr>
          <a:xfrm>
            <a:off x="6045225" y="408813"/>
            <a:ext cx="1314450" cy="323850"/>
          </a:xfrm>
          <a:prstGeom prst="rect">
            <a:avLst/>
          </a:prstGeom>
          <a:noFill/>
          <a:ln>
            <a:noFill/>
          </a:ln>
        </p:spPr>
      </p:pic>
      <p:pic>
        <p:nvPicPr>
          <p:cNvPr id="190" name="Google Shape;190;p32"/>
          <p:cNvPicPr preferRelativeResize="0"/>
          <p:nvPr/>
        </p:nvPicPr>
        <p:blipFill>
          <a:blip r:embed="rId5">
            <a:alphaModFix/>
          </a:blip>
          <a:stretch>
            <a:fillRect/>
          </a:stretch>
        </p:blipFill>
        <p:spPr>
          <a:xfrm>
            <a:off x="1892250" y="732675"/>
            <a:ext cx="4704676" cy="1979375"/>
          </a:xfrm>
          <a:prstGeom prst="rect">
            <a:avLst/>
          </a:prstGeom>
          <a:noFill/>
          <a:ln>
            <a:noFill/>
          </a:ln>
        </p:spPr>
      </p:pic>
      <p:pic>
        <p:nvPicPr>
          <p:cNvPr id="191" name="Google Shape;191;p32"/>
          <p:cNvPicPr preferRelativeResize="0"/>
          <p:nvPr/>
        </p:nvPicPr>
        <p:blipFill>
          <a:blip r:embed="rId6">
            <a:alphaModFix/>
          </a:blip>
          <a:stretch>
            <a:fillRect/>
          </a:stretch>
        </p:blipFill>
        <p:spPr>
          <a:xfrm>
            <a:off x="1964800" y="2872035"/>
            <a:ext cx="4704674" cy="209481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5"/>
          <p:cNvSpPr txBox="1"/>
          <p:nvPr>
            <p:ph type="title"/>
          </p:nvPr>
        </p:nvSpPr>
        <p:spPr>
          <a:xfrm>
            <a:off x="245550" y="445025"/>
            <a:ext cx="8586600" cy="572700"/>
          </a:xfrm>
          <a:prstGeom prst="rect">
            <a:avLst/>
          </a:prstGeom>
        </p:spPr>
        <p:txBody>
          <a:bodyPr anchorCtr="0" anchor="t" bIns="91425" lIns="91425" spcFirstLastPara="1" rIns="91425" wrap="square" tIns="91425">
            <a:noAutofit/>
          </a:bodyPr>
          <a:lstStyle/>
          <a:p>
            <a:pPr indent="0" lvl="0" marL="0" rtl="0" algn="ctr">
              <a:lnSpc>
                <a:spcPct val="103333"/>
              </a:lnSpc>
              <a:spcBef>
                <a:spcPts val="0"/>
              </a:spcBef>
              <a:spcAft>
                <a:spcPts val="0"/>
              </a:spcAft>
              <a:buClr>
                <a:schemeClr val="dk1"/>
              </a:buClr>
              <a:buSzPts val="990"/>
              <a:buFont typeface="Arial"/>
              <a:buNone/>
            </a:pPr>
            <a:r>
              <a:rPr lang="es-419" sz="3020"/>
              <a:t>Bienvenida</a:t>
            </a:r>
            <a:r>
              <a:rPr lang="es-419" sz="3020"/>
              <a:t> e Introducción:</a:t>
            </a:r>
            <a:endParaRPr sz="3020"/>
          </a:p>
        </p:txBody>
      </p:sp>
      <p:sp>
        <p:nvSpPr>
          <p:cNvPr id="64" name="Google Shape;64;p15"/>
          <p:cNvSpPr txBox="1"/>
          <p:nvPr>
            <p:ph idx="1" type="body"/>
          </p:nvPr>
        </p:nvSpPr>
        <p:spPr>
          <a:xfrm>
            <a:off x="820750" y="1066300"/>
            <a:ext cx="7333500" cy="3617100"/>
          </a:xfrm>
          <a:prstGeom prst="rect">
            <a:avLst/>
          </a:prstGeom>
        </p:spPr>
        <p:txBody>
          <a:bodyPr anchorCtr="0" anchor="t" bIns="91425" lIns="91425" spcFirstLastPara="1" rIns="91425" wrap="square" tIns="91425">
            <a:normAutofit fontScale="25000" lnSpcReduction="20000"/>
          </a:bodyPr>
          <a:lstStyle/>
          <a:p>
            <a:pPr indent="0" lvl="0" marL="0" rtl="0" algn="ctr">
              <a:spcBef>
                <a:spcPts val="0"/>
              </a:spcBef>
              <a:spcAft>
                <a:spcPts val="0"/>
              </a:spcAft>
              <a:buNone/>
            </a:pPr>
            <a:r>
              <a:rPr lang="es-419" sz="4467">
                <a:solidFill>
                  <a:srgbClr val="201F1E"/>
                </a:solidFill>
                <a:highlight>
                  <a:srgbClr val="FFFFFF"/>
                </a:highlight>
              </a:rPr>
              <a:t>Buenos días Comunidad Educativa Colegio Peumayen:</a:t>
            </a:r>
            <a:endParaRPr sz="4467">
              <a:solidFill>
                <a:srgbClr val="201F1E"/>
              </a:solidFill>
              <a:highlight>
                <a:srgbClr val="FFFFFF"/>
              </a:highlight>
            </a:endParaRPr>
          </a:p>
          <a:p>
            <a:pPr indent="0" lvl="0" marL="0" rtl="0" algn="ctr">
              <a:spcBef>
                <a:spcPts val="0"/>
              </a:spcBef>
              <a:spcAft>
                <a:spcPts val="0"/>
              </a:spcAft>
              <a:buNone/>
            </a:pPr>
            <a:r>
              <a:rPr lang="es-419" sz="4467">
                <a:solidFill>
                  <a:srgbClr val="201F1E"/>
                </a:solidFill>
                <a:highlight>
                  <a:srgbClr val="FFFFFF"/>
                </a:highlight>
              </a:rPr>
              <a:t>Bienvenidos, gracias por su asistencia y participación a la entrega del “Informe de gestión educativa año 2023” conocido comúnmente como cuenta pública.</a:t>
            </a:r>
            <a:endParaRPr sz="4467">
              <a:solidFill>
                <a:srgbClr val="201F1E"/>
              </a:solidFill>
              <a:highlight>
                <a:srgbClr val="FFFFFF"/>
              </a:highlight>
            </a:endParaRPr>
          </a:p>
          <a:p>
            <a:pPr indent="0" lvl="0" marL="0" rtl="0" algn="ctr">
              <a:spcBef>
                <a:spcPts val="0"/>
              </a:spcBef>
              <a:spcAft>
                <a:spcPts val="0"/>
              </a:spcAft>
              <a:buNone/>
            </a:pPr>
            <a:r>
              <a:t/>
            </a:r>
            <a:endParaRPr sz="4467">
              <a:solidFill>
                <a:srgbClr val="201F1E"/>
              </a:solidFill>
              <a:highlight>
                <a:srgbClr val="FFFFFF"/>
              </a:highlight>
            </a:endParaRPr>
          </a:p>
          <a:p>
            <a:pPr indent="0" lvl="0" marL="0" rtl="0" algn="ctr">
              <a:spcBef>
                <a:spcPts val="0"/>
              </a:spcBef>
              <a:spcAft>
                <a:spcPts val="0"/>
              </a:spcAft>
              <a:buNone/>
            </a:pPr>
            <a:r>
              <a:rPr lang="es-419" sz="4467">
                <a:solidFill>
                  <a:srgbClr val="201F1E"/>
                </a:solidFill>
                <a:highlight>
                  <a:srgbClr val="FFFFFF"/>
                </a:highlight>
              </a:rPr>
              <a:t>Hoy jueves 28 de marzo  año 2024, procederemos a exponer los resultados académicos, el uso de  recursos y estado financiero del Establecimiento, en cuemplimiento con lo normado por el MINEDUC a todos los establecimientos reconocidos oficialmente por el estado de Chile.</a:t>
            </a:r>
            <a:endParaRPr sz="4467">
              <a:solidFill>
                <a:srgbClr val="201F1E"/>
              </a:solidFill>
              <a:highlight>
                <a:srgbClr val="FFFFFF"/>
              </a:highlight>
            </a:endParaRPr>
          </a:p>
          <a:p>
            <a:pPr indent="0" lvl="0" marL="0" rtl="0" algn="ctr">
              <a:spcBef>
                <a:spcPts val="0"/>
              </a:spcBef>
              <a:spcAft>
                <a:spcPts val="0"/>
              </a:spcAft>
              <a:buNone/>
            </a:pPr>
            <a:r>
              <a:t/>
            </a:r>
            <a:endParaRPr sz="4467">
              <a:solidFill>
                <a:srgbClr val="201F1E"/>
              </a:solidFill>
              <a:highlight>
                <a:srgbClr val="FFFFFF"/>
              </a:highlight>
            </a:endParaRPr>
          </a:p>
          <a:p>
            <a:pPr indent="0" lvl="0" marL="0" rtl="0" algn="ctr">
              <a:spcBef>
                <a:spcPts val="0"/>
              </a:spcBef>
              <a:spcAft>
                <a:spcPts val="0"/>
              </a:spcAft>
              <a:buNone/>
            </a:pPr>
            <a:r>
              <a:rPr lang="es-419" sz="4467">
                <a:solidFill>
                  <a:srgbClr val="201F1E"/>
                </a:solidFill>
                <a:highlight>
                  <a:srgbClr val="FFFFFF"/>
                </a:highlight>
              </a:rPr>
              <a:t>El informe, se distribuye en 4 áreas, las cuales serán presentadas por los profesionales responsables de las mismas.</a:t>
            </a:r>
            <a:endParaRPr sz="4467">
              <a:solidFill>
                <a:srgbClr val="201F1E"/>
              </a:solidFill>
              <a:highlight>
                <a:srgbClr val="FFFFFF"/>
              </a:highlight>
            </a:endParaRPr>
          </a:p>
          <a:p>
            <a:pPr indent="0" lvl="0" marL="0" rtl="0" algn="l">
              <a:spcBef>
                <a:spcPts val="0"/>
              </a:spcBef>
              <a:spcAft>
                <a:spcPts val="0"/>
              </a:spcAft>
              <a:buNone/>
            </a:pPr>
            <a:r>
              <a:t/>
            </a:r>
            <a:endParaRPr b="1" sz="4467">
              <a:solidFill>
                <a:srgbClr val="201F1E"/>
              </a:solidFill>
              <a:highlight>
                <a:srgbClr val="FFFFFF"/>
              </a:highlight>
            </a:endParaRPr>
          </a:p>
          <a:p>
            <a:pPr indent="0" lvl="0" marL="0" rtl="0" algn="ctr">
              <a:spcBef>
                <a:spcPts val="0"/>
              </a:spcBef>
              <a:spcAft>
                <a:spcPts val="0"/>
              </a:spcAft>
              <a:buNone/>
            </a:pPr>
            <a:r>
              <a:rPr b="1" lang="es-419" sz="4467">
                <a:solidFill>
                  <a:srgbClr val="201F1E"/>
                </a:solidFill>
                <a:highlight>
                  <a:srgbClr val="FFFFFF"/>
                </a:highlight>
              </a:rPr>
              <a:t>Expondrán en el siguiente orden:</a:t>
            </a:r>
            <a:endParaRPr b="1" sz="4467">
              <a:solidFill>
                <a:srgbClr val="201F1E"/>
              </a:solidFill>
              <a:highlight>
                <a:srgbClr val="FFFFFF"/>
              </a:highlight>
            </a:endParaRPr>
          </a:p>
          <a:p>
            <a:pPr indent="0" lvl="0" marL="0" rtl="0" algn="ctr">
              <a:spcBef>
                <a:spcPts val="0"/>
              </a:spcBef>
              <a:spcAft>
                <a:spcPts val="0"/>
              </a:spcAft>
              <a:buNone/>
            </a:pPr>
            <a:r>
              <a:t/>
            </a:r>
            <a:endParaRPr b="1" sz="4467">
              <a:solidFill>
                <a:srgbClr val="201F1E"/>
              </a:solidFill>
              <a:highlight>
                <a:srgbClr val="FFFFFF"/>
              </a:highlight>
            </a:endParaRPr>
          </a:p>
          <a:p>
            <a:pPr indent="0" lvl="0" marL="0" rtl="0" algn="ctr">
              <a:spcBef>
                <a:spcPts val="0"/>
              </a:spcBef>
              <a:spcAft>
                <a:spcPts val="0"/>
              </a:spcAft>
              <a:buClr>
                <a:schemeClr val="dk1"/>
              </a:buClr>
              <a:buSzPts val="275"/>
              <a:buFont typeface="Arial"/>
              <a:buNone/>
            </a:pPr>
            <a:r>
              <a:rPr lang="es-419" sz="5200">
                <a:solidFill>
                  <a:srgbClr val="201F1E"/>
                </a:solidFill>
                <a:highlight>
                  <a:schemeClr val="lt1"/>
                </a:highlight>
              </a:rPr>
              <a:t>Alejandra Toledo Díaz Jefa de Unidad Técnico Pedagógica Enseñanza Media.</a:t>
            </a:r>
            <a:endParaRPr b="1" sz="4467">
              <a:solidFill>
                <a:srgbClr val="201F1E"/>
              </a:solidFill>
              <a:highlight>
                <a:srgbClr val="FFFFFF"/>
              </a:highlight>
            </a:endParaRPr>
          </a:p>
          <a:p>
            <a:pPr indent="0" lvl="0" marL="0" rtl="0" algn="ctr">
              <a:spcBef>
                <a:spcPts val="0"/>
              </a:spcBef>
              <a:spcAft>
                <a:spcPts val="0"/>
              </a:spcAft>
              <a:buClr>
                <a:schemeClr val="dk1"/>
              </a:buClr>
              <a:buSzPts val="275"/>
              <a:buFont typeface="Arial"/>
              <a:buNone/>
            </a:pPr>
            <a:r>
              <a:t/>
            </a:r>
            <a:endParaRPr sz="5200">
              <a:solidFill>
                <a:srgbClr val="201F1E"/>
              </a:solidFill>
              <a:highlight>
                <a:srgbClr val="FFFFFF"/>
              </a:highlight>
            </a:endParaRPr>
          </a:p>
          <a:p>
            <a:pPr indent="0" lvl="0" marL="0" rtl="0" algn="ctr">
              <a:spcBef>
                <a:spcPts val="0"/>
              </a:spcBef>
              <a:spcAft>
                <a:spcPts val="0"/>
              </a:spcAft>
              <a:buClr>
                <a:schemeClr val="dk1"/>
              </a:buClr>
              <a:buSzPts val="275"/>
              <a:buFont typeface="Arial"/>
              <a:buNone/>
            </a:pPr>
            <a:r>
              <a:rPr lang="es-419" sz="5200">
                <a:solidFill>
                  <a:srgbClr val="201F1E"/>
                </a:solidFill>
                <a:highlight>
                  <a:srgbClr val="FFFFFF"/>
                </a:highlight>
              </a:rPr>
              <a:t>Solange San Martín Méndez Jefa de Unidad Técnico Pedagógica Educación Básica.</a:t>
            </a:r>
            <a:endParaRPr sz="5200">
              <a:solidFill>
                <a:srgbClr val="201F1E"/>
              </a:solidFill>
              <a:highlight>
                <a:srgbClr val="FFFFFF"/>
              </a:highlight>
            </a:endParaRPr>
          </a:p>
          <a:p>
            <a:pPr indent="0" lvl="0" marL="0" rtl="0" algn="ctr">
              <a:spcBef>
                <a:spcPts val="0"/>
              </a:spcBef>
              <a:spcAft>
                <a:spcPts val="0"/>
              </a:spcAft>
              <a:buNone/>
            </a:pPr>
            <a:r>
              <a:t/>
            </a:r>
            <a:endParaRPr sz="5200">
              <a:solidFill>
                <a:srgbClr val="201F1E"/>
              </a:solidFill>
              <a:highlight>
                <a:srgbClr val="FFFFFF"/>
              </a:highlight>
            </a:endParaRPr>
          </a:p>
          <a:p>
            <a:pPr indent="0" lvl="0" marL="0" rtl="0" algn="ctr">
              <a:spcBef>
                <a:spcPts val="0"/>
              </a:spcBef>
              <a:spcAft>
                <a:spcPts val="0"/>
              </a:spcAft>
              <a:buNone/>
            </a:pPr>
            <a:r>
              <a:rPr lang="es-419" sz="5200">
                <a:solidFill>
                  <a:srgbClr val="201F1E"/>
                </a:solidFill>
              </a:rPr>
              <a:t>Luna Villesca Carrasco </a:t>
            </a:r>
            <a:r>
              <a:rPr lang="es-419" sz="5200">
                <a:solidFill>
                  <a:srgbClr val="201F1E"/>
                </a:solidFill>
                <a:highlight>
                  <a:srgbClr val="FFFFFF"/>
                </a:highlight>
              </a:rPr>
              <a:t>Encargada de Convivencia Escolar y Salud Mental.</a:t>
            </a:r>
            <a:endParaRPr sz="5200">
              <a:solidFill>
                <a:srgbClr val="201F1E"/>
              </a:solidFill>
              <a:highlight>
                <a:srgbClr val="FFFFFF"/>
              </a:highlight>
            </a:endParaRPr>
          </a:p>
          <a:p>
            <a:pPr indent="0" lvl="0" marL="0" rtl="0" algn="ctr">
              <a:spcBef>
                <a:spcPts val="0"/>
              </a:spcBef>
              <a:spcAft>
                <a:spcPts val="0"/>
              </a:spcAft>
              <a:buNone/>
            </a:pPr>
            <a:r>
              <a:t/>
            </a:r>
            <a:endParaRPr sz="5200">
              <a:solidFill>
                <a:srgbClr val="201F1E"/>
              </a:solidFill>
              <a:highlight>
                <a:srgbClr val="FFFFFF"/>
              </a:highlight>
            </a:endParaRPr>
          </a:p>
          <a:p>
            <a:pPr indent="0" lvl="0" marL="0" rtl="0" algn="ctr">
              <a:spcBef>
                <a:spcPts val="0"/>
              </a:spcBef>
              <a:spcAft>
                <a:spcPts val="0"/>
              </a:spcAft>
              <a:buNone/>
            </a:pPr>
            <a:r>
              <a:rPr lang="es-419" sz="5200">
                <a:solidFill>
                  <a:srgbClr val="201F1E"/>
                </a:solidFill>
              </a:rPr>
              <a:t>Karen </a:t>
            </a:r>
            <a:r>
              <a:rPr lang="es-419" sz="5200">
                <a:solidFill>
                  <a:srgbClr val="201F1E"/>
                </a:solidFill>
              </a:rPr>
              <a:t>Brito</a:t>
            </a:r>
            <a:r>
              <a:rPr lang="es-419" sz="5200">
                <a:solidFill>
                  <a:srgbClr val="201F1E"/>
                </a:solidFill>
              </a:rPr>
              <a:t> Muñoz </a:t>
            </a:r>
            <a:r>
              <a:rPr lang="es-419" sz="5200">
                <a:solidFill>
                  <a:srgbClr val="201F1E"/>
                </a:solidFill>
                <a:highlight>
                  <a:srgbClr val="FFFFFF"/>
                </a:highlight>
              </a:rPr>
              <a:t>Inspectora General. </a:t>
            </a:r>
            <a:endParaRPr sz="5200">
              <a:solidFill>
                <a:srgbClr val="201F1E"/>
              </a:solidFill>
              <a:highlight>
                <a:srgbClr val="FFFFFF"/>
              </a:highlight>
            </a:endParaRPr>
          </a:p>
          <a:p>
            <a:pPr indent="0" lvl="0" marL="0" rtl="0" algn="ctr">
              <a:spcBef>
                <a:spcPts val="0"/>
              </a:spcBef>
              <a:spcAft>
                <a:spcPts val="0"/>
              </a:spcAft>
              <a:buNone/>
            </a:pPr>
            <a:r>
              <a:t/>
            </a:r>
            <a:endParaRPr sz="5200">
              <a:solidFill>
                <a:srgbClr val="201F1E"/>
              </a:solidFill>
              <a:highlight>
                <a:srgbClr val="FFFFFF"/>
              </a:highlight>
            </a:endParaRPr>
          </a:p>
          <a:p>
            <a:pPr indent="0" lvl="0" marL="0" rtl="0" algn="ctr">
              <a:spcBef>
                <a:spcPts val="0"/>
              </a:spcBef>
              <a:spcAft>
                <a:spcPts val="0"/>
              </a:spcAft>
              <a:buNone/>
            </a:pPr>
            <a:r>
              <a:rPr lang="es-419" sz="5200">
                <a:solidFill>
                  <a:srgbClr val="201F1E"/>
                </a:solidFill>
                <a:highlight>
                  <a:srgbClr val="FFFFFF"/>
                </a:highlight>
              </a:rPr>
              <a:t>Edwin Macias Fernandez Encargado de Contabilidad y Asesor de Recursos Financieros.</a:t>
            </a:r>
            <a:endParaRPr sz="5200">
              <a:solidFill>
                <a:srgbClr val="201F1E"/>
              </a:solidFill>
              <a:highlight>
                <a:srgbClr val="FFFFFF"/>
              </a:highlight>
            </a:endParaRPr>
          </a:p>
          <a:p>
            <a:pPr indent="0" lvl="0" marL="0" rtl="0" algn="just">
              <a:lnSpc>
                <a:spcPct val="100000"/>
              </a:lnSpc>
              <a:spcBef>
                <a:spcPts val="0"/>
              </a:spcBef>
              <a:spcAft>
                <a:spcPts val="0"/>
              </a:spcAft>
              <a:buNone/>
            </a:pPr>
            <a:r>
              <a:t/>
            </a:r>
            <a:endParaRPr sz="2000">
              <a:solidFill>
                <a:schemeClr val="dk1"/>
              </a:solidFill>
              <a:latin typeface="Abadi"/>
              <a:ea typeface="Abadi"/>
              <a:cs typeface="Abadi"/>
              <a:sym typeface="Abadi"/>
            </a:endParaRPr>
          </a:p>
          <a:p>
            <a:pPr indent="0" lvl="0" marL="0" rtl="0" algn="l">
              <a:spcBef>
                <a:spcPts val="0"/>
              </a:spcBef>
              <a:spcAft>
                <a:spcPts val="12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3"/>
          <p:cNvSpPr txBox="1"/>
          <p:nvPr>
            <p:ph type="title"/>
          </p:nvPr>
        </p:nvSpPr>
        <p:spPr>
          <a:xfrm>
            <a:off x="1018900" y="0"/>
            <a:ext cx="7740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t>SIMCE 2023</a:t>
            </a:r>
            <a:endParaRPr/>
          </a:p>
        </p:txBody>
      </p:sp>
      <p:pic>
        <p:nvPicPr>
          <p:cNvPr id="197" name="Google Shape;197;p33"/>
          <p:cNvPicPr preferRelativeResize="0"/>
          <p:nvPr/>
        </p:nvPicPr>
        <p:blipFill>
          <a:blip r:embed="rId3">
            <a:alphaModFix/>
          </a:blip>
          <a:stretch>
            <a:fillRect/>
          </a:stretch>
        </p:blipFill>
        <p:spPr>
          <a:xfrm>
            <a:off x="1091475" y="385000"/>
            <a:ext cx="5505450" cy="371475"/>
          </a:xfrm>
          <a:prstGeom prst="rect">
            <a:avLst/>
          </a:prstGeom>
          <a:noFill/>
          <a:ln>
            <a:noFill/>
          </a:ln>
        </p:spPr>
      </p:pic>
      <p:pic>
        <p:nvPicPr>
          <p:cNvPr id="198" name="Google Shape;198;p33"/>
          <p:cNvPicPr preferRelativeResize="0"/>
          <p:nvPr/>
        </p:nvPicPr>
        <p:blipFill>
          <a:blip r:embed="rId4">
            <a:alphaModFix/>
          </a:blip>
          <a:stretch>
            <a:fillRect/>
          </a:stretch>
        </p:blipFill>
        <p:spPr>
          <a:xfrm>
            <a:off x="6045225" y="408813"/>
            <a:ext cx="1314450" cy="323850"/>
          </a:xfrm>
          <a:prstGeom prst="rect">
            <a:avLst/>
          </a:prstGeom>
          <a:noFill/>
          <a:ln>
            <a:noFill/>
          </a:ln>
        </p:spPr>
      </p:pic>
      <p:pic>
        <p:nvPicPr>
          <p:cNvPr id="199" name="Google Shape;199;p33"/>
          <p:cNvPicPr preferRelativeResize="0"/>
          <p:nvPr/>
        </p:nvPicPr>
        <p:blipFill>
          <a:blip r:embed="rId5">
            <a:alphaModFix/>
          </a:blip>
          <a:stretch>
            <a:fillRect/>
          </a:stretch>
        </p:blipFill>
        <p:spPr>
          <a:xfrm>
            <a:off x="1505025" y="664588"/>
            <a:ext cx="5505450" cy="2247828"/>
          </a:xfrm>
          <a:prstGeom prst="rect">
            <a:avLst/>
          </a:prstGeom>
          <a:noFill/>
          <a:ln>
            <a:noFill/>
          </a:ln>
        </p:spPr>
      </p:pic>
      <p:pic>
        <p:nvPicPr>
          <p:cNvPr id="200" name="Google Shape;200;p33"/>
          <p:cNvPicPr preferRelativeResize="0"/>
          <p:nvPr/>
        </p:nvPicPr>
        <p:blipFill>
          <a:blip r:embed="rId6">
            <a:alphaModFix/>
          </a:blip>
          <a:stretch>
            <a:fillRect/>
          </a:stretch>
        </p:blipFill>
        <p:spPr>
          <a:xfrm>
            <a:off x="1579325" y="2815600"/>
            <a:ext cx="5453185" cy="22478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4"/>
          <p:cNvSpPr txBox="1"/>
          <p:nvPr>
            <p:ph type="title"/>
          </p:nvPr>
        </p:nvSpPr>
        <p:spPr>
          <a:xfrm>
            <a:off x="1047925" y="0"/>
            <a:ext cx="7740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t>SIMCE 2023</a:t>
            </a:r>
            <a:endParaRPr/>
          </a:p>
        </p:txBody>
      </p:sp>
      <p:pic>
        <p:nvPicPr>
          <p:cNvPr id="206" name="Google Shape;206;p34"/>
          <p:cNvPicPr preferRelativeResize="0"/>
          <p:nvPr/>
        </p:nvPicPr>
        <p:blipFill>
          <a:blip r:embed="rId3">
            <a:alphaModFix/>
          </a:blip>
          <a:stretch>
            <a:fillRect/>
          </a:stretch>
        </p:blipFill>
        <p:spPr>
          <a:xfrm>
            <a:off x="1110375" y="444425"/>
            <a:ext cx="5505450" cy="371475"/>
          </a:xfrm>
          <a:prstGeom prst="rect">
            <a:avLst/>
          </a:prstGeom>
          <a:noFill/>
          <a:ln>
            <a:noFill/>
          </a:ln>
        </p:spPr>
      </p:pic>
      <p:pic>
        <p:nvPicPr>
          <p:cNvPr id="207" name="Google Shape;207;p34"/>
          <p:cNvPicPr preferRelativeResize="0"/>
          <p:nvPr/>
        </p:nvPicPr>
        <p:blipFill>
          <a:blip r:embed="rId4">
            <a:alphaModFix/>
          </a:blip>
          <a:stretch>
            <a:fillRect/>
          </a:stretch>
        </p:blipFill>
        <p:spPr>
          <a:xfrm>
            <a:off x="6132275" y="487288"/>
            <a:ext cx="1047750" cy="285750"/>
          </a:xfrm>
          <a:prstGeom prst="rect">
            <a:avLst/>
          </a:prstGeom>
          <a:noFill/>
          <a:ln>
            <a:noFill/>
          </a:ln>
        </p:spPr>
      </p:pic>
      <p:pic>
        <p:nvPicPr>
          <p:cNvPr id="208" name="Google Shape;208;p34"/>
          <p:cNvPicPr preferRelativeResize="0"/>
          <p:nvPr/>
        </p:nvPicPr>
        <p:blipFill>
          <a:blip r:embed="rId5">
            <a:alphaModFix/>
          </a:blip>
          <a:stretch>
            <a:fillRect/>
          </a:stretch>
        </p:blipFill>
        <p:spPr>
          <a:xfrm>
            <a:off x="1483650" y="815900"/>
            <a:ext cx="5505451" cy="2162116"/>
          </a:xfrm>
          <a:prstGeom prst="rect">
            <a:avLst/>
          </a:prstGeom>
          <a:noFill/>
          <a:ln>
            <a:noFill/>
          </a:ln>
        </p:spPr>
      </p:pic>
      <p:pic>
        <p:nvPicPr>
          <p:cNvPr id="209" name="Google Shape;209;p34"/>
          <p:cNvPicPr preferRelativeResize="0"/>
          <p:nvPr/>
        </p:nvPicPr>
        <p:blipFill>
          <a:blip r:embed="rId6">
            <a:alphaModFix/>
          </a:blip>
          <a:stretch>
            <a:fillRect/>
          </a:stretch>
        </p:blipFill>
        <p:spPr>
          <a:xfrm>
            <a:off x="1534750" y="3086875"/>
            <a:ext cx="5645276" cy="194401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5"/>
          <p:cNvSpPr txBox="1"/>
          <p:nvPr>
            <p:ph type="title"/>
          </p:nvPr>
        </p:nvSpPr>
        <p:spPr>
          <a:xfrm>
            <a:off x="1047925" y="0"/>
            <a:ext cx="7740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419"/>
              <a:t>SIMCE 2023</a:t>
            </a:r>
            <a:endParaRPr/>
          </a:p>
        </p:txBody>
      </p:sp>
      <p:pic>
        <p:nvPicPr>
          <p:cNvPr id="215" name="Google Shape;215;p35"/>
          <p:cNvPicPr preferRelativeResize="0"/>
          <p:nvPr/>
        </p:nvPicPr>
        <p:blipFill>
          <a:blip r:embed="rId3">
            <a:alphaModFix/>
          </a:blip>
          <a:stretch>
            <a:fillRect/>
          </a:stretch>
        </p:blipFill>
        <p:spPr>
          <a:xfrm>
            <a:off x="1110375" y="444425"/>
            <a:ext cx="5505450" cy="371475"/>
          </a:xfrm>
          <a:prstGeom prst="rect">
            <a:avLst/>
          </a:prstGeom>
          <a:noFill/>
          <a:ln>
            <a:noFill/>
          </a:ln>
        </p:spPr>
      </p:pic>
      <p:pic>
        <p:nvPicPr>
          <p:cNvPr id="216" name="Google Shape;216;p35"/>
          <p:cNvPicPr preferRelativeResize="0"/>
          <p:nvPr/>
        </p:nvPicPr>
        <p:blipFill>
          <a:blip r:embed="rId4">
            <a:alphaModFix/>
          </a:blip>
          <a:stretch>
            <a:fillRect/>
          </a:stretch>
        </p:blipFill>
        <p:spPr>
          <a:xfrm>
            <a:off x="6132275" y="487288"/>
            <a:ext cx="1047750" cy="285750"/>
          </a:xfrm>
          <a:prstGeom prst="rect">
            <a:avLst/>
          </a:prstGeom>
          <a:noFill/>
          <a:ln>
            <a:noFill/>
          </a:ln>
        </p:spPr>
      </p:pic>
      <p:pic>
        <p:nvPicPr>
          <p:cNvPr id="217" name="Google Shape;217;p35"/>
          <p:cNvPicPr preferRelativeResize="0"/>
          <p:nvPr/>
        </p:nvPicPr>
        <p:blipFill>
          <a:blip r:embed="rId5">
            <a:alphaModFix/>
          </a:blip>
          <a:stretch>
            <a:fillRect/>
          </a:stretch>
        </p:blipFill>
        <p:spPr>
          <a:xfrm>
            <a:off x="1110375" y="805388"/>
            <a:ext cx="5951506" cy="1949500"/>
          </a:xfrm>
          <a:prstGeom prst="rect">
            <a:avLst/>
          </a:prstGeom>
          <a:noFill/>
          <a:ln>
            <a:noFill/>
          </a:ln>
        </p:spPr>
      </p:pic>
      <p:pic>
        <p:nvPicPr>
          <p:cNvPr id="218" name="Google Shape;218;p35"/>
          <p:cNvPicPr preferRelativeResize="0"/>
          <p:nvPr/>
        </p:nvPicPr>
        <p:blipFill>
          <a:blip r:embed="rId6">
            <a:alphaModFix/>
          </a:blip>
          <a:stretch>
            <a:fillRect/>
          </a:stretch>
        </p:blipFill>
        <p:spPr>
          <a:xfrm>
            <a:off x="1110375" y="2571750"/>
            <a:ext cx="5951500" cy="240148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6"/>
          <p:cNvSpPr txBox="1"/>
          <p:nvPr>
            <p:ph type="title"/>
          </p:nvPr>
        </p:nvSpPr>
        <p:spPr>
          <a:xfrm>
            <a:off x="2289900" y="198400"/>
            <a:ext cx="45642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s-419" sz="2620"/>
              <a:t>INSPECTORÍA GENERAL</a:t>
            </a:r>
            <a:endParaRPr b="1" sz="2620"/>
          </a:p>
          <a:p>
            <a:pPr indent="0" lvl="0" marL="0" rtl="0" algn="l">
              <a:spcBef>
                <a:spcPts val="0"/>
              </a:spcBef>
              <a:spcAft>
                <a:spcPts val="0"/>
              </a:spcAft>
              <a:buSzPts val="990"/>
              <a:buNone/>
            </a:pPr>
            <a:r>
              <a:t/>
            </a:r>
            <a:endParaRPr b="1" sz="2620"/>
          </a:p>
        </p:txBody>
      </p:sp>
      <p:sp>
        <p:nvSpPr>
          <p:cNvPr id="224" name="Google Shape;224;p36"/>
          <p:cNvSpPr txBox="1"/>
          <p:nvPr/>
        </p:nvSpPr>
        <p:spPr>
          <a:xfrm>
            <a:off x="857250" y="1244250"/>
            <a:ext cx="6977700" cy="34911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None/>
            </a:pPr>
            <a:r>
              <a:rPr lang="es-419" sz="1900">
                <a:solidFill>
                  <a:srgbClr val="0D0D0D"/>
                </a:solidFill>
                <a:highlight>
                  <a:srgbClr val="FFFFFF"/>
                </a:highlight>
              </a:rPr>
              <a:t>Área encargada de la coordinación logística del Colegio Peumayen, garantizando un ambiente óptimo de disciplina, bienestar y convivencia en la comunidad educativa durante el transcurso de la jornada escolar. Asegurando así, un entorno seguro y propicio para el desarrollo académico, propiciando la convivencia positiva, el respeto mutuo y la resolución pacífica de conflictos, contribuyendo de esta manera al éxito educativo y al bienestar integral de toda la comunidad escolar.</a:t>
            </a:r>
            <a:endParaRPr sz="1900">
              <a:solidFill>
                <a:srgbClr val="0D0D0D"/>
              </a:solidFill>
              <a:highlight>
                <a:srgbClr val="FFFFFF"/>
              </a:highlight>
            </a:endParaRPr>
          </a:p>
          <a:p>
            <a:pPr indent="0" lvl="0" marL="0" rtl="0" algn="just">
              <a:lnSpc>
                <a:spcPct val="115000"/>
              </a:lnSpc>
              <a:spcBef>
                <a:spcPts val="1200"/>
              </a:spcBef>
              <a:spcAft>
                <a:spcPts val="0"/>
              </a:spcAft>
              <a:buNone/>
            </a:pPr>
            <a:r>
              <a:t/>
            </a:r>
            <a:endParaRPr sz="3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7"/>
          <p:cNvSpPr txBox="1"/>
          <p:nvPr/>
        </p:nvSpPr>
        <p:spPr>
          <a:xfrm>
            <a:off x="2773075" y="303075"/>
            <a:ext cx="3423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419" sz="1800"/>
              <a:t>Área de Inspectoría 2022</a:t>
            </a:r>
            <a:endParaRPr b="1" sz="1800"/>
          </a:p>
        </p:txBody>
      </p:sp>
      <p:sp>
        <p:nvSpPr>
          <p:cNvPr id="230" name="Google Shape;230;p37"/>
          <p:cNvSpPr txBox="1"/>
          <p:nvPr/>
        </p:nvSpPr>
        <p:spPr>
          <a:xfrm>
            <a:off x="772475" y="984750"/>
            <a:ext cx="7798200" cy="298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419"/>
              <a:t> </a:t>
            </a:r>
            <a:r>
              <a:rPr b="1" lang="es-419"/>
              <a:t>Matrículas</a:t>
            </a:r>
            <a:endParaRPr b="1"/>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s-419">
                <a:solidFill>
                  <a:schemeClr val="dk1"/>
                </a:solidFill>
              </a:rPr>
              <a:t>De acuerdo a la Resolución Exenta N° 4687 del año 2008, actualiza la capacidad máxima de atención del colegio Peumayen.</a:t>
            </a:r>
            <a:endParaRPr>
              <a:solidFill>
                <a:schemeClr val="dk1"/>
              </a:solidFill>
            </a:endParaRPr>
          </a:p>
          <a:p>
            <a:pPr indent="0" lvl="0" marL="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es-419">
                <a:solidFill>
                  <a:schemeClr val="dk1"/>
                </a:solidFill>
              </a:rPr>
              <a:t>Nivel de Educación Parvularia</a:t>
            </a:r>
            <a:endParaRPr>
              <a:solidFill>
                <a:schemeClr val="dk1"/>
              </a:solidFill>
            </a:endParaRPr>
          </a:p>
          <a:p>
            <a:pPr indent="-317500" lvl="0" marL="457200" rtl="0" algn="l">
              <a:spcBef>
                <a:spcPts val="0"/>
              </a:spcBef>
              <a:spcAft>
                <a:spcPts val="0"/>
              </a:spcAft>
              <a:buClr>
                <a:schemeClr val="dk1"/>
              </a:buClr>
              <a:buSzPts val="1400"/>
              <a:buChar char="-"/>
            </a:pPr>
            <a:r>
              <a:rPr lang="es-419">
                <a:solidFill>
                  <a:schemeClr val="dk1"/>
                </a:solidFill>
              </a:rPr>
              <a:t>Capacidad máxima de atención de 60 estudiantes</a:t>
            </a:r>
            <a:endParaRPr>
              <a:solidFill>
                <a:schemeClr val="dk1"/>
              </a:solidFill>
            </a:endParaRPr>
          </a:p>
          <a:p>
            <a:pPr indent="0" lvl="0" marL="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es-419">
                <a:solidFill>
                  <a:schemeClr val="dk1"/>
                </a:solidFill>
              </a:rPr>
              <a:t>Nivel de Enseñanza Básica y Media</a:t>
            </a:r>
            <a:endParaRPr>
              <a:solidFill>
                <a:schemeClr val="dk1"/>
              </a:solidFill>
            </a:endParaRPr>
          </a:p>
          <a:p>
            <a:pPr indent="-317500" lvl="0" marL="457200" rtl="0" algn="l">
              <a:spcBef>
                <a:spcPts val="0"/>
              </a:spcBef>
              <a:spcAft>
                <a:spcPts val="0"/>
              </a:spcAft>
              <a:buClr>
                <a:schemeClr val="dk1"/>
              </a:buClr>
              <a:buSzPts val="1400"/>
              <a:buChar char="-"/>
            </a:pPr>
            <a:r>
              <a:rPr lang="es-419">
                <a:solidFill>
                  <a:schemeClr val="dk1"/>
                </a:solidFill>
              </a:rPr>
              <a:t>Capacidad máxima de atención de 560 estudiantes</a:t>
            </a:r>
            <a:endParaRPr>
              <a:solidFill>
                <a:schemeClr val="dk1"/>
              </a:solidFill>
            </a:endParaRPr>
          </a:p>
          <a:p>
            <a:pPr indent="0" lvl="0" marL="0" rtl="0" algn="l">
              <a:spcBef>
                <a:spcPts val="0"/>
              </a:spcBef>
              <a:spcAft>
                <a:spcPts val="0"/>
              </a:spcAft>
              <a:buNone/>
            </a:pPr>
            <a:r>
              <a:t/>
            </a:r>
            <a:endParaRPr>
              <a:solidFill>
                <a:schemeClr val="dk1"/>
              </a:solidFill>
            </a:endParaRPr>
          </a:p>
          <a:p>
            <a:pPr indent="-317500" lvl="0" marL="457200" rtl="0" algn="l">
              <a:spcBef>
                <a:spcPts val="0"/>
              </a:spcBef>
              <a:spcAft>
                <a:spcPts val="0"/>
              </a:spcAft>
              <a:buClr>
                <a:schemeClr val="dk1"/>
              </a:buClr>
              <a:buSzPts val="1400"/>
              <a:buChar char="❏"/>
            </a:pPr>
            <a:r>
              <a:rPr lang="es-419">
                <a:solidFill>
                  <a:schemeClr val="dk1"/>
                </a:solidFill>
              </a:rPr>
              <a:t>Capacidad total de atención del colegio Peumayen de 620 estudiantes.</a:t>
            </a:r>
            <a:endParaRPr>
              <a:solidFill>
                <a:schemeClr val="dk1"/>
              </a:solidFill>
            </a:endParaRPr>
          </a:p>
          <a:p>
            <a:pPr indent="0" lvl="0" marL="0" rtl="0" algn="l">
              <a:spcBef>
                <a:spcPts val="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38"/>
          <p:cNvPicPr preferRelativeResize="0"/>
          <p:nvPr/>
        </p:nvPicPr>
        <p:blipFill>
          <a:blip r:embed="rId3">
            <a:alphaModFix/>
          </a:blip>
          <a:stretch>
            <a:fillRect/>
          </a:stretch>
        </p:blipFill>
        <p:spPr>
          <a:xfrm>
            <a:off x="1068400" y="504700"/>
            <a:ext cx="6649225" cy="39764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9"/>
          <p:cNvSpPr txBox="1"/>
          <p:nvPr/>
        </p:nvSpPr>
        <p:spPr>
          <a:xfrm>
            <a:off x="2374500" y="192575"/>
            <a:ext cx="36756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419"/>
              <a:t>BAJAS AÑO 2023 (Alumnos retirados)</a:t>
            </a:r>
            <a:endParaRPr b="1"/>
          </a:p>
          <a:p>
            <a:pPr indent="0" lvl="0" marL="457200" rtl="0" algn="ctr">
              <a:spcBef>
                <a:spcPts val="0"/>
              </a:spcBef>
              <a:spcAft>
                <a:spcPts val="0"/>
              </a:spcAft>
              <a:buNone/>
            </a:pPr>
            <a:r>
              <a:t/>
            </a:r>
            <a:endParaRPr/>
          </a:p>
        </p:txBody>
      </p:sp>
      <p:pic>
        <p:nvPicPr>
          <p:cNvPr id="241" name="Google Shape;241;p39"/>
          <p:cNvPicPr preferRelativeResize="0"/>
          <p:nvPr/>
        </p:nvPicPr>
        <p:blipFill>
          <a:blip r:embed="rId3">
            <a:alphaModFix/>
          </a:blip>
          <a:stretch>
            <a:fillRect/>
          </a:stretch>
        </p:blipFill>
        <p:spPr>
          <a:xfrm>
            <a:off x="1044850" y="667250"/>
            <a:ext cx="6608274" cy="39997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0"/>
          <p:cNvSpPr txBox="1"/>
          <p:nvPr/>
        </p:nvSpPr>
        <p:spPr>
          <a:xfrm>
            <a:off x="1963500" y="169100"/>
            <a:ext cx="4814700" cy="831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s-419"/>
              <a:t>ALTAS</a:t>
            </a:r>
            <a:r>
              <a:rPr b="1" lang="es-419"/>
              <a:t> AÑO 2023 (Alumnos NUEVOS ingresados posterior a la fecha de </a:t>
            </a:r>
            <a:r>
              <a:rPr b="1" lang="es-419"/>
              <a:t>inicio</a:t>
            </a:r>
            <a:r>
              <a:rPr b="1" lang="es-419"/>
              <a:t> de clases)</a:t>
            </a:r>
            <a:endParaRPr b="1"/>
          </a:p>
          <a:p>
            <a:pPr indent="0" lvl="0" marL="457200" rtl="0" algn="ctr">
              <a:spcBef>
                <a:spcPts val="0"/>
              </a:spcBef>
              <a:spcAft>
                <a:spcPts val="0"/>
              </a:spcAft>
              <a:buNone/>
            </a:pPr>
            <a:r>
              <a:t/>
            </a:r>
            <a:endParaRPr/>
          </a:p>
        </p:txBody>
      </p:sp>
      <p:pic>
        <p:nvPicPr>
          <p:cNvPr id="247" name="Google Shape;247;p40"/>
          <p:cNvPicPr preferRelativeResize="0"/>
          <p:nvPr/>
        </p:nvPicPr>
        <p:blipFill>
          <a:blip r:embed="rId3">
            <a:alphaModFix/>
          </a:blip>
          <a:stretch>
            <a:fillRect/>
          </a:stretch>
        </p:blipFill>
        <p:spPr>
          <a:xfrm>
            <a:off x="1091850" y="804877"/>
            <a:ext cx="6567025" cy="3987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1"/>
          <p:cNvSpPr txBox="1"/>
          <p:nvPr/>
        </p:nvSpPr>
        <p:spPr>
          <a:xfrm>
            <a:off x="93950" y="1209600"/>
            <a:ext cx="3000000" cy="2251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None/>
            </a:pPr>
            <a:r>
              <a:rPr lang="es-419">
                <a:solidFill>
                  <a:schemeClr val="dk1"/>
                </a:solidFill>
              </a:rPr>
              <a:t>-</a:t>
            </a:r>
            <a:r>
              <a:rPr lang="es-419" sz="1700">
                <a:solidFill>
                  <a:schemeClr val="dk1"/>
                </a:solidFill>
              </a:rPr>
              <a:t> La matrícula total correspondiente al año 2023 tuvo una capacidad de atención de 617 estudiantes, quedando con 3 vacantes disponibles al mes de diciembre.</a:t>
            </a:r>
            <a:endParaRPr sz="1700">
              <a:solidFill>
                <a:schemeClr val="dk1"/>
              </a:solidFill>
            </a:endParaRPr>
          </a:p>
        </p:txBody>
      </p:sp>
      <p:pic>
        <p:nvPicPr>
          <p:cNvPr id="253" name="Google Shape;253;p41"/>
          <p:cNvPicPr preferRelativeResize="0"/>
          <p:nvPr/>
        </p:nvPicPr>
        <p:blipFill>
          <a:blip r:embed="rId3">
            <a:alphaModFix/>
          </a:blip>
          <a:stretch>
            <a:fillRect/>
          </a:stretch>
        </p:blipFill>
        <p:spPr>
          <a:xfrm>
            <a:off x="3152675" y="575200"/>
            <a:ext cx="5498650" cy="36805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 name="Shape 257"/>
        <p:cNvGrpSpPr/>
        <p:nvPr/>
      </p:nvGrpSpPr>
      <p:grpSpPr>
        <a:xfrm>
          <a:off x="0" y="0"/>
          <a:ext cx="0" cy="0"/>
          <a:chOff x="0" y="0"/>
          <a:chExt cx="0" cy="0"/>
        </a:xfrm>
      </p:grpSpPr>
      <p:sp>
        <p:nvSpPr>
          <p:cNvPr id="258" name="Google Shape;258;p42"/>
          <p:cNvSpPr txBox="1"/>
          <p:nvPr>
            <p:ph idx="1" type="body"/>
          </p:nvPr>
        </p:nvSpPr>
        <p:spPr>
          <a:xfrm>
            <a:off x="311700" y="1046800"/>
            <a:ext cx="4260300" cy="3878400"/>
          </a:xfrm>
          <a:prstGeom prst="rect">
            <a:avLst/>
          </a:prstGeom>
        </p:spPr>
        <p:txBody>
          <a:bodyPr anchorCtr="0" anchor="t" bIns="91425" lIns="91425" spcFirstLastPara="1" rIns="91425" wrap="square" tIns="91425">
            <a:noAutofit/>
          </a:bodyPr>
          <a:lstStyle/>
          <a:p>
            <a:pPr indent="0" lvl="0" marL="0" rtl="0" algn="just">
              <a:spcBef>
                <a:spcPts val="1200"/>
              </a:spcBef>
              <a:spcAft>
                <a:spcPts val="0"/>
              </a:spcAft>
              <a:buNone/>
            </a:pPr>
            <a:r>
              <a:rPr b="1" lang="es-419" sz="1300">
                <a:solidFill>
                  <a:schemeClr val="dk1"/>
                </a:solidFill>
                <a:highlight>
                  <a:schemeClr val="lt1"/>
                </a:highlight>
              </a:rPr>
              <a:t>Decreto 67 Artículo N°11</a:t>
            </a:r>
            <a:endParaRPr b="1" sz="1300">
              <a:solidFill>
                <a:schemeClr val="dk1"/>
              </a:solidFill>
              <a:highlight>
                <a:schemeClr val="lt1"/>
              </a:highlight>
            </a:endParaRPr>
          </a:p>
          <a:p>
            <a:pPr indent="0" lvl="0" marL="0" rtl="0" algn="just">
              <a:spcBef>
                <a:spcPts val="1200"/>
              </a:spcBef>
              <a:spcAft>
                <a:spcPts val="0"/>
              </a:spcAft>
              <a:buNone/>
            </a:pPr>
            <a:r>
              <a:rPr lang="es-419" sz="1100">
                <a:solidFill>
                  <a:schemeClr val="dk1"/>
                </a:solidFill>
                <a:highlight>
                  <a:schemeClr val="lt1"/>
                </a:highlight>
              </a:rPr>
              <a:t>Normas mínimas nacionales sobre evaluación, calificación y promoción para los/las estudiantes que cursen la modalidad tradicional de la enseñanza en los niveles de educación básica y media.</a:t>
            </a:r>
            <a:endParaRPr sz="1100">
              <a:solidFill>
                <a:schemeClr val="dk1"/>
              </a:solidFill>
              <a:highlight>
                <a:schemeClr val="lt1"/>
              </a:highlight>
            </a:endParaRPr>
          </a:p>
          <a:p>
            <a:pPr indent="0" lvl="0" marL="0" rtl="0" algn="just">
              <a:spcBef>
                <a:spcPts val="1200"/>
              </a:spcBef>
              <a:spcAft>
                <a:spcPts val="0"/>
              </a:spcAft>
              <a:buNone/>
            </a:pPr>
            <a:r>
              <a:rPr lang="es-419" sz="1100">
                <a:solidFill>
                  <a:schemeClr val="dk1"/>
                </a:solidFill>
                <a:highlight>
                  <a:schemeClr val="lt1"/>
                </a:highlight>
              </a:rPr>
              <a:t>El colegio Peumayen, a través del director y su equipo directivo,  analizan la situación de los/las estudiantes que no cumplen con requisitos de promoción. Dicho análisis es de carácter deliberativo, basado en información recogida en distintos momentos y obtenida de diversas fuentes, considerando la visión de los profesores, del estudiante y su apoderado (a) o tutor legal.</a:t>
            </a:r>
            <a:endParaRPr sz="1100">
              <a:solidFill>
                <a:schemeClr val="dk1"/>
              </a:solidFill>
              <a:highlight>
                <a:schemeClr val="lt1"/>
              </a:highlight>
            </a:endParaRPr>
          </a:p>
          <a:p>
            <a:pPr indent="0" lvl="0" marL="0" rtl="0" algn="just">
              <a:spcBef>
                <a:spcPts val="1200"/>
              </a:spcBef>
              <a:spcAft>
                <a:spcPts val="0"/>
              </a:spcAft>
              <a:buClr>
                <a:schemeClr val="dk1"/>
              </a:buClr>
              <a:buSzPts val="1100"/>
              <a:buFont typeface="Arial"/>
              <a:buNone/>
            </a:pPr>
            <a:r>
              <a:rPr lang="es-419" sz="1100">
                <a:solidFill>
                  <a:schemeClr val="dk1"/>
                </a:solidFill>
                <a:highlight>
                  <a:schemeClr val="lt1"/>
                </a:highlight>
              </a:rPr>
              <a:t>Aplicado a 43 estudiantes de la Comunidad Escolar que no obtuvieron el 85% de asistencia anual, analizado en el Comité de evaluación y promoción año 2023.</a:t>
            </a:r>
            <a:endParaRPr sz="1100">
              <a:solidFill>
                <a:schemeClr val="dk1"/>
              </a:solidFill>
              <a:highlight>
                <a:schemeClr val="lt1"/>
              </a:highlight>
            </a:endParaRPr>
          </a:p>
        </p:txBody>
      </p:sp>
      <p:sp>
        <p:nvSpPr>
          <p:cNvPr id="259" name="Google Shape;259;p42"/>
          <p:cNvSpPr txBox="1"/>
          <p:nvPr/>
        </p:nvSpPr>
        <p:spPr>
          <a:xfrm>
            <a:off x="1575925" y="286550"/>
            <a:ext cx="5460300" cy="5520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1200"/>
              </a:spcBef>
              <a:spcAft>
                <a:spcPts val="0"/>
              </a:spcAft>
              <a:buClr>
                <a:schemeClr val="dk1"/>
              </a:buClr>
              <a:buSzPts val="1100"/>
              <a:buFont typeface="Arial"/>
              <a:buNone/>
            </a:pPr>
            <a:r>
              <a:rPr b="1" lang="es-419">
                <a:solidFill>
                  <a:schemeClr val="dk1"/>
                </a:solidFill>
                <a:highlight>
                  <a:schemeClr val="lt1"/>
                </a:highlight>
              </a:rPr>
              <a:t>Decreto 67 Artículo N°11 de Evaluación y Promoción Escolar</a:t>
            </a:r>
            <a:endParaRPr sz="1800">
              <a:solidFill>
                <a:schemeClr val="dk2"/>
              </a:solidFill>
            </a:endParaRPr>
          </a:p>
        </p:txBody>
      </p:sp>
      <p:pic>
        <p:nvPicPr>
          <p:cNvPr id="260" name="Google Shape;260;p42"/>
          <p:cNvPicPr preferRelativeResize="0"/>
          <p:nvPr/>
        </p:nvPicPr>
        <p:blipFill>
          <a:blip r:embed="rId3">
            <a:alphaModFix/>
          </a:blip>
          <a:stretch>
            <a:fillRect/>
          </a:stretch>
        </p:blipFill>
        <p:spPr>
          <a:xfrm>
            <a:off x="4572000" y="1207125"/>
            <a:ext cx="4267200" cy="25648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sp>
        <p:nvSpPr>
          <p:cNvPr id="69" name="Google Shape;69;p16"/>
          <p:cNvSpPr txBox="1"/>
          <p:nvPr>
            <p:ph type="title"/>
          </p:nvPr>
        </p:nvSpPr>
        <p:spPr>
          <a:xfrm>
            <a:off x="1174700" y="445025"/>
            <a:ext cx="66147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s-419" sz="2120"/>
              <a:t>Gestión pedagógica: Equipo técnico pedagógico</a:t>
            </a:r>
            <a:endParaRPr b="1" sz="2120"/>
          </a:p>
        </p:txBody>
      </p:sp>
      <p:sp>
        <p:nvSpPr>
          <p:cNvPr id="70" name="Google Shape;70;p16"/>
          <p:cNvSpPr txBox="1"/>
          <p:nvPr>
            <p:ph idx="1" type="body"/>
          </p:nvPr>
        </p:nvSpPr>
        <p:spPr>
          <a:xfrm>
            <a:off x="579700" y="1283000"/>
            <a:ext cx="7901700" cy="3646500"/>
          </a:xfrm>
          <a:prstGeom prst="rect">
            <a:avLst/>
          </a:prstGeom>
        </p:spPr>
        <p:txBody>
          <a:bodyPr anchorCtr="0" anchor="t" bIns="91425" lIns="91425" spcFirstLastPara="1" rIns="91425" wrap="square" tIns="91425">
            <a:normAutofit lnSpcReduction="10000"/>
          </a:bodyPr>
          <a:lstStyle/>
          <a:p>
            <a:pPr indent="0" lvl="0" marL="0" rtl="0" algn="ctr">
              <a:lnSpc>
                <a:spcPct val="100000"/>
              </a:lnSpc>
              <a:spcBef>
                <a:spcPts val="0"/>
              </a:spcBef>
              <a:spcAft>
                <a:spcPts val="0"/>
              </a:spcAft>
              <a:buNone/>
            </a:pPr>
            <a:r>
              <a:t/>
            </a:r>
            <a:endParaRPr sz="1200">
              <a:solidFill>
                <a:schemeClr val="dk1"/>
              </a:solidFill>
              <a:latin typeface="Abadi"/>
              <a:ea typeface="Abadi"/>
              <a:cs typeface="Abadi"/>
              <a:sym typeface="Abadi"/>
            </a:endParaRPr>
          </a:p>
          <a:p>
            <a:pPr indent="0" lvl="0" marL="0" rtl="0" algn="just">
              <a:lnSpc>
                <a:spcPct val="100000"/>
              </a:lnSpc>
              <a:spcBef>
                <a:spcPts val="0"/>
              </a:spcBef>
              <a:spcAft>
                <a:spcPts val="0"/>
              </a:spcAft>
              <a:buClr>
                <a:schemeClr val="dk1"/>
              </a:buClr>
              <a:buSzPts val="1100"/>
              <a:buFont typeface="Arial"/>
              <a:buNone/>
            </a:pPr>
            <a:r>
              <a:rPr lang="es-419" sz="1900">
                <a:solidFill>
                  <a:schemeClr val="dk1"/>
                </a:solidFill>
                <a:latin typeface="Abadi"/>
                <a:ea typeface="Abadi"/>
                <a:cs typeface="Abadi"/>
                <a:sym typeface="Abadi"/>
              </a:rPr>
              <a:t>El área de gestión pedagógica de nuestro Establecimiento es de gran relevancia, ya que, ella constituye el eje central de la labor docente. Es aquí donde fundamentalmente se orienta la tarea de lograr el aprendizaje de nuestros y nuestras estudiantes. Además, se vela por la implementación y evaluación del currículum </a:t>
            </a:r>
            <a:r>
              <a:rPr lang="es-419" sz="1900">
                <a:solidFill>
                  <a:schemeClr val="dk1"/>
                </a:solidFill>
                <a:highlight>
                  <a:srgbClr val="EFEFEF"/>
                </a:highlight>
                <a:latin typeface="Abadi"/>
                <a:ea typeface="Abadi"/>
                <a:cs typeface="Abadi"/>
                <a:sym typeface="Abadi"/>
              </a:rPr>
              <a:t>enfocado en el plan de reactivación educativa,</a:t>
            </a:r>
            <a:r>
              <a:rPr lang="es-419" sz="1900">
                <a:solidFill>
                  <a:schemeClr val="dk1"/>
                </a:solidFill>
                <a:latin typeface="Abadi"/>
                <a:ea typeface="Abadi"/>
                <a:cs typeface="Abadi"/>
                <a:sym typeface="Abadi"/>
              </a:rPr>
              <a:t> sistemas de aseguramiento del proceso de enseñanza-aprendizaje, mediante el seguimiento y control periódico del mismo.</a:t>
            </a:r>
            <a:endParaRPr sz="2732">
              <a:solidFill>
                <a:schemeClr val="dk1"/>
              </a:solidFill>
              <a:latin typeface="Abadi"/>
              <a:ea typeface="Abadi"/>
              <a:cs typeface="Abadi"/>
              <a:sym typeface="Abadi"/>
            </a:endParaRPr>
          </a:p>
          <a:p>
            <a:pPr indent="0" lvl="0" marL="0" rtl="0" algn="ctr">
              <a:lnSpc>
                <a:spcPct val="100000"/>
              </a:lnSpc>
              <a:spcBef>
                <a:spcPts val="0"/>
              </a:spcBef>
              <a:spcAft>
                <a:spcPts val="0"/>
              </a:spcAft>
              <a:buNone/>
            </a:pPr>
            <a:r>
              <a:t/>
            </a:r>
            <a:endParaRPr sz="500">
              <a:solidFill>
                <a:schemeClr val="dk1"/>
              </a:solidFill>
              <a:latin typeface="Abadi"/>
              <a:ea typeface="Abadi"/>
              <a:cs typeface="Abadi"/>
              <a:sym typeface="Abadi"/>
            </a:endParaRPr>
          </a:p>
          <a:p>
            <a:pPr indent="0" lvl="0" marL="0" rtl="0" algn="ctr">
              <a:lnSpc>
                <a:spcPct val="100000"/>
              </a:lnSpc>
              <a:spcBef>
                <a:spcPts val="0"/>
              </a:spcBef>
              <a:spcAft>
                <a:spcPts val="0"/>
              </a:spcAft>
              <a:buNone/>
            </a:pPr>
            <a:r>
              <a:t/>
            </a:r>
            <a:endParaRPr sz="500">
              <a:solidFill>
                <a:schemeClr val="dk1"/>
              </a:solidFill>
              <a:latin typeface="Abadi"/>
              <a:ea typeface="Abadi"/>
              <a:cs typeface="Abadi"/>
              <a:sym typeface="Abadi"/>
            </a:endParaRPr>
          </a:p>
          <a:p>
            <a:pPr indent="0" lvl="0" marL="0" rtl="0" algn="ctr">
              <a:lnSpc>
                <a:spcPct val="100000"/>
              </a:lnSpc>
              <a:spcBef>
                <a:spcPts val="0"/>
              </a:spcBef>
              <a:spcAft>
                <a:spcPts val="0"/>
              </a:spcAft>
              <a:buNone/>
            </a:pPr>
            <a:r>
              <a:t/>
            </a:r>
            <a:endParaRPr sz="500">
              <a:solidFill>
                <a:schemeClr val="dk1"/>
              </a:solidFill>
              <a:latin typeface="Abadi"/>
              <a:ea typeface="Abadi"/>
              <a:cs typeface="Abadi"/>
              <a:sym typeface="Abadi"/>
            </a:endParaRPr>
          </a:p>
          <a:p>
            <a:pPr indent="0" lvl="0" marL="0" rtl="0" algn="ctr">
              <a:lnSpc>
                <a:spcPct val="100000"/>
              </a:lnSpc>
              <a:spcBef>
                <a:spcPts val="0"/>
              </a:spcBef>
              <a:spcAft>
                <a:spcPts val="0"/>
              </a:spcAft>
              <a:buNone/>
            </a:pPr>
            <a:r>
              <a:t/>
            </a:r>
            <a:endParaRPr sz="500">
              <a:solidFill>
                <a:schemeClr val="dk1"/>
              </a:solidFill>
              <a:latin typeface="Abadi"/>
              <a:ea typeface="Abadi"/>
              <a:cs typeface="Abadi"/>
              <a:sym typeface="Abadi"/>
            </a:endParaRPr>
          </a:p>
          <a:p>
            <a:pPr indent="0" lvl="0" marL="0" rtl="0" algn="ctr">
              <a:lnSpc>
                <a:spcPct val="100000"/>
              </a:lnSpc>
              <a:spcBef>
                <a:spcPts val="0"/>
              </a:spcBef>
              <a:spcAft>
                <a:spcPts val="0"/>
              </a:spcAft>
              <a:buNone/>
            </a:pPr>
            <a:r>
              <a:t/>
            </a:r>
            <a:endParaRPr sz="500">
              <a:solidFill>
                <a:schemeClr val="dk1"/>
              </a:solidFill>
              <a:latin typeface="Abadi"/>
              <a:ea typeface="Abadi"/>
              <a:cs typeface="Abadi"/>
              <a:sym typeface="Abadi"/>
            </a:endParaRPr>
          </a:p>
          <a:p>
            <a:pPr indent="0" lvl="0" marL="0" rtl="0" algn="ctr">
              <a:lnSpc>
                <a:spcPct val="100000"/>
              </a:lnSpc>
              <a:spcBef>
                <a:spcPts val="0"/>
              </a:spcBef>
              <a:spcAft>
                <a:spcPts val="0"/>
              </a:spcAft>
              <a:buNone/>
            </a:pPr>
            <a:r>
              <a:t/>
            </a:r>
            <a:endParaRPr sz="500">
              <a:solidFill>
                <a:schemeClr val="dk1"/>
              </a:solidFill>
              <a:latin typeface="Abadi"/>
              <a:ea typeface="Abadi"/>
              <a:cs typeface="Abadi"/>
              <a:sym typeface="Abadi"/>
            </a:endParaRPr>
          </a:p>
          <a:p>
            <a:pPr indent="0" lvl="0" marL="0" rtl="0" algn="ctr">
              <a:lnSpc>
                <a:spcPct val="100000"/>
              </a:lnSpc>
              <a:spcBef>
                <a:spcPts val="0"/>
              </a:spcBef>
              <a:spcAft>
                <a:spcPts val="0"/>
              </a:spcAft>
              <a:buNone/>
            </a:pPr>
            <a:r>
              <a:t/>
            </a:r>
            <a:endParaRPr sz="500">
              <a:solidFill>
                <a:schemeClr val="dk1"/>
              </a:solidFill>
              <a:latin typeface="Abadi"/>
              <a:ea typeface="Abadi"/>
              <a:cs typeface="Abadi"/>
              <a:sym typeface="Abadi"/>
            </a:endParaRPr>
          </a:p>
          <a:p>
            <a:pPr indent="0" lvl="0" marL="0" rtl="0" algn="ctr">
              <a:lnSpc>
                <a:spcPct val="100000"/>
              </a:lnSpc>
              <a:spcBef>
                <a:spcPts val="0"/>
              </a:spcBef>
              <a:spcAft>
                <a:spcPts val="0"/>
              </a:spcAft>
              <a:buClr>
                <a:schemeClr val="dk1"/>
              </a:buClr>
              <a:buSzPts val="1100"/>
              <a:buFont typeface="Arial"/>
              <a:buNone/>
            </a:pPr>
            <a:r>
              <a:rPr lang="es-419" sz="1100">
                <a:solidFill>
                  <a:schemeClr val="dk1"/>
                </a:solidFill>
                <a:latin typeface="Abadi"/>
                <a:ea typeface="Abadi"/>
                <a:cs typeface="Abadi"/>
                <a:sym typeface="Abadi"/>
              </a:rPr>
              <a:t>Jefa unidad técnico pedagógica Enseñanza media: Alejandra Toledo Díaz </a:t>
            </a:r>
            <a:r>
              <a:rPr lang="es-419" sz="1100" u="sng">
                <a:solidFill>
                  <a:srgbClr val="1155CC"/>
                </a:solidFill>
                <a:latin typeface="Abadi"/>
                <a:ea typeface="Abadi"/>
                <a:cs typeface="Abadi"/>
                <a:sym typeface="Abadi"/>
                <a:hlinkClick r:id="rId3">
                  <a:extLst>
                    <a:ext uri="{A12FA001-AC4F-418D-AE19-62706E023703}">
                      <ahyp:hlinkClr val="tx"/>
                    </a:ext>
                  </a:extLst>
                </a:hlinkClick>
              </a:rPr>
              <a:t>alejandratoledo@peumayencolegio.cl</a:t>
            </a:r>
            <a:r>
              <a:rPr lang="es-419" sz="1100">
                <a:solidFill>
                  <a:schemeClr val="dk1"/>
                </a:solidFill>
                <a:latin typeface="Abadi"/>
                <a:ea typeface="Abadi"/>
                <a:cs typeface="Abadi"/>
                <a:sym typeface="Abadi"/>
              </a:rPr>
              <a:t> </a:t>
            </a:r>
            <a:endParaRPr sz="1100">
              <a:solidFill>
                <a:schemeClr val="dk1"/>
              </a:solidFill>
              <a:latin typeface="Abadi"/>
              <a:ea typeface="Abadi"/>
              <a:cs typeface="Abadi"/>
              <a:sym typeface="Abadi"/>
            </a:endParaRPr>
          </a:p>
          <a:p>
            <a:pPr indent="0" lvl="0" marL="0" rtl="0" algn="ctr">
              <a:lnSpc>
                <a:spcPct val="100000"/>
              </a:lnSpc>
              <a:spcBef>
                <a:spcPts val="0"/>
              </a:spcBef>
              <a:spcAft>
                <a:spcPts val="0"/>
              </a:spcAft>
              <a:buClr>
                <a:schemeClr val="dk1"/>
              </a:buClr>
              <a:buSzPts val="1100"/>
              <a:buFont typeface="Arial"/>
              <a:buNone/>
            </a:pPr>
            <a:r>
              <a:rPr lang="es-419" sz="1100">
                <a:solidFill>
                  <a:schemeClr val="dk1"/>
                </a:solidFill>
                <a:latin typeface="Abadi"/>
                <a:ea typeface="Abadi"/>
                <a:cs typeface="Abadi"/>
                <a:sym typeface="Abadi"/>
              </a:rPr>
              <a:t>Jefa unidad técnico pedagógica Educación </a:t>
            </a:r>
            <a:r>
              <a:rPr lang="es-419" sz="1100">
                <a:solidFill>
                  <a:schemeClr val="dk1"/>
                </a:solidFill>
                <a:latin typeface="Abadi"/>
                <a:ea typeface="Abadi"/>
                <a:cs typeface="Abadi"/>
                <a:sym typeface="Abadi"/>
              </a:rPr>
              <a:t>básica:Solange San Martín Méndez </a:t>
            </a:r>
            <a:r>
              <a:rPr lang="es-419" sz="1100" u="sng">
                <a:solidFill>
                  <a:srgbClr val="1155CC"/>
                </a:solidFill>
                <a:latin typeface="Abadi"/>
                <a:ea typeface="Abadi"/>
                <a:cs typeface="Abadi"/>
                <a:sym typeface="Abadi"/>
                <a:hlinkClick r:id="rId4">
                  <a:extLst>
                    <a:ext uri="{A12FA001-AC4F-418D-AE19-62706E023703}">
                      <ahyp:hlinkClr val="tx"/>
                    </a:ext>
                  </a:extLst>
                </a:hlinkClick>
              </a:rPr>
              <a:t>solangesanmartin@peumayencolegio.cl</a:t>
            </a:r>
            <a:r>
              <a:rPr lang="es-419" sz="1100">
                <a:solidFill>
                  <a:schemeClr val="dk1"/>
                </a:solidFill>
                <a:latin typeface="Abadi"/>
                <a:ea typeface="Abadi"/>
                <a:cs typeface="Abadi"/>
                <a:sym typeface="Abadi"/>
              </a:rPr>
              <a:t> </a:t>
            </a:r>
            <a:endParaRPr sz="1100">
              <a:solidFill>
                <a:schemeClr val="dk1"/>
              </a:solidFill>
              <a:latin typeface="Abadi"/>
              <a:ea typeface="Abadi"/>
              <a:cs typeface="Abadi"/>
              <a:sym typeface="Abadi"/>
            </a:endParaRPr>
          </a:p>
          <a:p>
            <a:pPr indent="0" lvl="0" marL="0" rtl="0" algn="l">
              <a:spcBef>
                <a:spcPts val="0"/>
              </a:spcBef>
              <a:spcAft>
                <a:spcPts val="1200"/>
              </a:spcAft>
              <a:buNone/>
            </a:pPr>
            <a:r>
              <a:t/>
            </a:r>
            <a:endParaRPr sz="8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43"/>
          <p:cNvSpPr txBox="1"/>
          <p:nvPr>
            <p:ph type="title"/>
          </p:nvPr>
        </p:nvSpPr>
        <p:spPr>
          <a:xfrm>
            <a:off x="311700" y="40215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990"/>
              <a:buFont typeface="Arial"/>
              <a:buNone/>
            </a:pPr>
            <a:r>
              <a:rPr b="1" i="1" lang="es-419" sz="1779" u="sng">
                <a:latin typeface="Abadi"/>
                <a:ea typeface="Abadi"/>
                <a:cs typeface="Abadi"/>
                <a:sym typeface="Abadi"/>
              </a:rPr>
              <a:t>GESTIÓN ADMINISTRATIVA Y FINANZAS 2023</a:t>
            </a:r>
            <a:endParaRPr i="1" sz="1779" u="sng">
              <a:latin typeface="Times New Roman"/>
              <a:ea typeface="Times New Roman"/>
              <a:cs typeface="Times New Roman"/>
              <a:sym typeface="Times New Roman"/>
            </a:endParaRPr>
          </a:p>
          <a:p>
            <a:pPr indent="0" lvl="0" marL="0" rtl="0" algn="l">
              <a:spcBef>
                <a:spcPts val="0"/>
              </a:spcBef>
              <a:spcAft>
                <a:spcPts val="0"/>
              </a:spcAft>
              <a:buSzPts val="990"/>
              <a:buNone/>
            </a:pPr>
            <a:r>
              <a:t/>
            </a:r>
            <a:endParaRPr i="1" sz="3220" u="sng"/>
          </a:p>
        </p:txBody>
      </p:sp>
      <p:sp>
        <p:nvSpPr>
          <p:cNvPr id="266" name="Google Shape;266;p43"/>
          <p:cNvSpPr txBox="1"/>
          <p:nvPr/>
        </p:nvSpPr>
        <p:spPr>
          <a:xfrm>
            <a:off x="650725" y="974850"/>
            <a:ext cx="7329600" cy="3416400"/>
          </a:xfrm>
          <a:prstGeom prst="rect">
            <a:avLst/>
          </a:prstGeom>
          <a:noFill/>
          <a:ln>
            <a:noFill/>
          </a:ln>
        </p:spPr>
        <p:txBody>
          <a:bodyPr anchorCtr="0" anchor="ctr" bIns="91425" lIns="91425" spcFirstLastPara="1" rIns="91425" wrap="square" tIns="91425">
            <a:noAutofit/>
          </a:bodyPr>
          <a:lstStyle/>
          <a:p>
            <a:pPr indent="0" lvl="0" marL="0" rtl="0" algn="just">
              <a:spcBef>
                <a:spcPts val="0"/>
              </a:spcBef>
              <a:spcAft>
                <a:spcPts val="0"/>
              </a:spcAft>
              <a:buNone/>
            </a:pPr>
            <a:r>
              <a:rPr lang="es-419" sz="1200">
                <a:latin typeface="Abadi"/>
                <a:ea typeface="Abadi"/>
                <a:cs typeface="Abadi"/>
                <a:sym typeface="Abadi"/>
              </a:rPr>
              <a:t>Durante el año 2023 el Colegio Peumayen, fue conformado por:</a:t>
            </a:r>
            <a:endParaRPr sz="1200">
              <a:latin typeface="Abadi"/>
              <a:ea typeface="Abadi"/>
              <a:cs typeface="Abadi"/>
              <a:sym typeface="Abadi"/>
            </a:endParaRPr>
          </a:p>
          <a:p>
            <a:pPr indent="0" lvl="0" marL="0" rtl="0" algn="just">
              <a:spcBef>
                <a:spcPts val="0"/>
              </a:spcBef>
              <a:spcAft>
                <a:spcPts val="0"/>
              </a:spcAft>
              <a:buNone/>
            </a:pPr>
            <a:r>
              <a:t/>
            </a:r>
            <a:endParaRPr sz="1200">
              <a:latin typeface="Abadi"/>
              <a:ea typeface="Abadi"/>
              <a:cs typeface="Abadi"/>
              <a:sym typeface="Abadi"/>
            </a:endParaRPr>
          </a:p>
          <a:p>
            <a:pPr indent="0" lvl="0" marL="0" rtl="0" algn="just">
              <a:spcBef>
                <a:spcPts val="0"/>
              </a:spcBef>
              <a:spcAft>
                <a:spcPts val="0"/>
              </a:spcAft>
              <a:buNone/>
            </a:pPr>
            <a:r>
              <a:t/>
            </a:r>
            <a:endParaRPr sz="1200">
              <a:latin typeface="Abadi"/>
              <a:ea typeface="Abadi"/>
              <a:cs typeface="Abadi"/>
              <a:sym typeface="Abadi"/>
            </a:endParaRPr>
          </a:p>
          <a:p>
            <a:pPr indent="0" lvl="0" marL="0" rtl="0" algn="just">
              <a:spcBef>
                <a:spcPts val="0"/>
              </a:spcBef>
              <a:spcAft>
                <a:spcPts val="0"/>
              </a:spcAft>
              <a:buNone/>
            </a:pPr>
            <a:r>
              <a:t/>
            </a:r>
            <a:endParaRPr sz="1200">
              <a:latin typeface="Abadi"/>
              <a:ea typeface="Abadi"/>
              <a:cs typeface="Abadi"/>
              <a:sym typeface="Abadi"/>
            </a:endParaRPr>
          </a:p>
          <a:p>
            <a:pPr indent="0" lvl="0" marL="0" rtl="0" algn="just">
              <a:spcBef>
                <a:spcPts val="0"/>
              </a:spcBef>
              <a:spcAft>
                <a:spcPts val="0"/>
              </a:spcAft>
              <a:buNone/>
            </a:pPr>
            <a:r>
              <a:t/>
            </a:r>
            <a:endParaRPr sz="1200">
              <a:latin typeface="Abadi"/>
              <a:ea typeface="Abadi"/>
              <a:cs typeface="Abadi"/>
              <a:sym typeface="Abadi"/>
            </a:endParaRPr>
          </a:p>
          <a:p>
            <a:pPr indent="0" lvl="0" marL="0" rtl="0" algn="just">
              <a:spcBef>
                <a:spcPts val="0"/>
              </a:spcBef>
              <a:spcAft>
                <a:spcPts val="0"/>
              </a:spcAft>
              <a:buNone/>
            </a:pPr>
            <a:r>
              <a:t/>
            </a:r>
            <a:endParaRPr sz="1200">
              <a:latin typeface="Abadi"/>
              <a:ea typeface="Abadi"/>
              <a:cs typeface="Abadi"/>
              <a:sym typeface="Abadi"/>
            </a:endParaRPr>
          </a:p>
          <a:p>
            <a:pPr indent="0" lvl="0" marL="0" rtl="0" algn="just">
              <a:spcBef>
                <a:spcPts val="0"/>
              </a:spcBef>
              <a:spcAft>
                <a:spcPts val="0"/>
              </a:spcAft>
              <a:buNone/>
            </a:pPr>
            <a:r>
              <a:t/>
            </a:r>
            <a:endParaRPr sz="1200">
              <a:latin typeface="Abadi"/>
              <a:ea typeface="Abadi"/>
              <a:cs typeface="Abadi"/>
              <a:sym typeface="Abadi"/>
            </a:endParaRPr>
          </a:p>
          <a:p>
            <a:pPr indent="0" lvl="0" marL="0" rtl="0" algn="just">
              <a:spcBef>
                <a:spcPts val="0"/>
              </a:spcBef>
              <a:spcAft>
                <a:spcPts val="0"/>
              </a:spcAft>
              <a:buNone/>
            </a:pPr>
            <a:r>
              <a:t/>
            </a:r>
            <a:endParaRPr sz="1200">
              <a:latin typeface="Abadi"/>
              <a:ea typeface="Abadi"/>
              <a:cs typeface="Abadi"/>
              <a:sym typeface="Abadi"/>
            </a:endParaRPr>
          </a:p>
          <a:p>
            <a:pPr indent="0" lvl="0" marL="0" rtl="0" algn="just">
              <a:spcBef>
                <a:spcPts val="0"/>
              </a:spcBef>
              <a:spcAft>
                <a:spcPts val="0"/>
              </a:spcAft>
              <a:buNone/>
            </a:pPr>
            <a:r>
              <a:t/>
            </a:r>
            <a:endParaRPr sz="1200">
              <a:latin typeface="Abadi"/>
              <a:ea typeface="Abadi"/>
              <a:cs typeface="Abadi"/>
              <a:sym typeface="Abadi"/>
            </a:endParaRPr>
          </a:p>
          <a:p>
            <a:pPr indent="0" lvl="0" marL="0" rtl="0" algn="just">
              <a:spcBef>
                <a:spcPts val="0"/>
              </a:spcBef>
              <a:spcAft>
                <a:spcPts val="0"/>
              </a:spcAft>
              <a:buNone/>
            </a:pPr>
            <a:r>
              <a:t/>
            </a:r>
            <a:endParaRPr sz="1200">
              <a:latin typeface="Abadi"/>
              <a:ea typeface="Abadi"/>
              <a:cs typeface="Abadi"/>
              <a:sym typeface="Abadi"/>
            </a:endParaRPr>
          </a:p>
          <a:p>
            <a:pPr indent="0" lvl="0" marL="0" rtl="0" algn="just">
              <a:spcBef>
                <a:spcPts val="0"/>
              </a:spcBef>
              <a:spcAft>
                <a:spcPts val="0"/>
              </a:spcAft>
              <a:buNone/>
            </a:pPr>
            <a:r>
              <a:t/>
            </a:r>
            <a:endParaRPr sz="1200">
              <a:latin typeface="Abadi"/>
              <a:ea typeface="Abadi"/>
              <a:cs typeface="Abadi"/>
              <a:sym typeface="Abadi"/>
            </a:endParaRPr>
          </a:p>
          <a:p>
            <a:pPr indent="0" lvl="0" marL="0" rtl="0" algn="just">
              <a:spcBef>
                <a:spcPts val="0"/>
              </a:spcBef>
              <a:spcAft>
                <a:spcPts val="0"/>
              </a:spcAft>
              <a:buNone/>
            </a:pPr>
            <a:r>
              <a:t/>
            </a:r>
            <a:endParaRPr sz="1200">
              <a:latin typeface="Abadi"/>
              <a:ea typeface="Abadi"/>
              <a:cs typeface="Abadi"/>
              <a:sym typeface="Abadi"/>
            </a:endParaRPr>
          </a:p>
          <a:p>
            <a:pPr indent="0" lvl="0" marL="0" rtl="0" algn="just">
              <a:spcBef>
                <a:spcPts val="0"/>
              </a:spcBef>
              <a:spcAft>
                <a:spcPts val="0"/>
              </a:spcAft>
              <a:buNone/>
            </a:pPr>
            <a:r>
              <a:t/>
            </a:r>
            <a:endParaRPr sz="1200">
              <a:latin typeface="Abadi"/>
              <a:ea typeface="Abadi"/>
              <a:cs typeface="Abadi"/>
              <a:sym typeface="Abadi"/>
            </a:endParaRPr>
          </a:p>
          <a:p>
            <a:pPr indent="0" lvl="0" marL="0" rtl="0" algn="just">
              <a:spcBef>
                <a:spcPts val="0"/>
              </a:spcBef>
              <a:spcAft>
                <a:spcPts val="0"/>
              </a:spcAft>
              <a:buNone/>
            </a:pPr>
            <a:r>
              <a:t/>
            </a:r>
            <a:endParaRPr sz="1200">
              <a:latin typeface="Abadi"/>
              <a:ea typeface="Abadi"/>
              <a:cs typeface="Abadi"/>
              <a:sym typeface="Abadi"/>
            </a:endParaRPr>
          </a:p>
          <a:p>
            <a:pPr indent="0" lvl="0" marL="0" rtl="0" algn="just">
              <a:spcBef>
                <a:spcPts val="0"/>
              </a:spcBef>
              <a:spcAft>
                <a:spcPts val="0"/>
              </a:spcAft>
              <a:buNone/>
            </a:pPr>
            <a:r>
              <a:t/>
            </a:r>
            <a:endParaRPr sz="1200">
              <a:latin typeface="Times New Roman"/>
              <a:ea typeface="Times New Roman"/>
              <a:cs typeface="Times New Roman"/>
              <a:sym typeface="Times New Roman"/>
            </a:endParaRPr>
          </a:p>
          <a:p>
            <a:pPr indent="0" lvl="0" marL="0" rtl="0" algn="just">
              <a:spcBef>
                <a:spcPts val="0"/>
              </a:spcBef>
              <a:spcAft>
                <a:spcPts val="0"/>
              </a:spcAft>
              <a:buNone/>
            </a:pPr>
            <a:r>
              <a:rPr b="1" lang="es-419" sz="1200">
                <a:latin typeface="Abadi"/>
                <a:ea typeface="Abadi"/>
                <a:cs typeface="Abadi"/>
                <a:sym typeface="Abadi"/>
              </a:rPr>
              <a:t>Eficiencia interna 2023</a:t>
            </a:r>
            <a:endParaRPr b="1" sz="1200">
              <a:latin typeface="Times New Roman"/>
              <a:ea typeface="Times New Roman"/>
              <a:cs typeface="Times New Roman"/>
              <a:sym typeface="Times New Roman"/>
            </a:endParaRPr>
          </a:p>
          <a:p>
            <a:pPr indent="0" lvl="0" marL="0" rtl="0" algn="just">
              <a:spcBef>
                <a:spcPts val="0"/>
              </a:spcBef>
              <a:spcAft>
                <a:spcPts val="0"/>
              </a:spcAft>
              <a:buNone/>
            </a:pPr>
            <a:r>
              <a:rPr lang="es-419" sz="1200">
                <a:latin typeface="Abadi"/>
                <a:ea typeface="Abadi"/>
                <a:cs typeface="Abadi"/>
                <a:sym typeface="Abadi"/>
              </a:rPr>
              <a:t>Fuente, Plataforma Edufacil 2023. </a:t>
            </a:r>
            <a:endParaRPr sz="1200">
              <a:latin typeface="Times New Roman"/>
              <a:ea typeface="Times New Roman"/>
              <a:cs typeface="Times New Roman"/>
              <a:sym typeface="Times New Roman"/>
            </a:endParaRPr>
          </a:p>
        </p:txBody>
      </p:sp>
      <p:graphicFrame>
        <p:nvGraphicFramePr>
          <p:cNvPr id="267" name="Google Shape;267;p43"/>
          <p:cNvGraphicFramePr/>
          <p:nvPr/>
        </p:nvGraphicFramePr>
        <p:xfrm>
          <a:off x="650725" y="1969588"/>
          <a:ext cx="3000000" cy="3000000"/>
        </p:xfrm>
        <a:graphic>
          <a:graphicData uri="http://schemas.openxmlformats.org/drawingml/2006/table">
            <a:tbl>
              <a:tblPr bandRow="1">
                <a:noFill/>
                <a:tableStyleId>{2BBD2339-F0D0-4791-964A-6726673DB877}</a:tableStyleId>
              </a:tblPr>
              <a:tblGrid>
                <a:gridCol w="3038475"/>
                <a:gridCol w="1019175"/>
              </a:tblGrid>
              <a:tr h="276225">
                <a:tc>
                  <a:txBody>
                    <a:bodyPr/>
                    <a:lstStyle/>
                    <a:p>
                      <a:pPr indent="0" lvl="0" marL="0" rtl="0" algn="just">
                        <a:spcBef>
                          <a:spcPts val="0"/>
                        </a:spcBef>
                        <a:spcAft>
                          <a:spcPts val="0"/>
                        </a:spcAft>
                        <a:buNone/>
                      </a:pPr>
                      <a:r>
                        <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just">
                        <a:spcBef>
                          <a:spcPts val="0"/>
                        </a:spcBef>
                        <a:spcAft>
                          <a:spcPts val="0"/>
                        </a:spcAft>
                        <a:buNone/>
                      </a:pPr>
                      <a:r>
                        <a:rPr b="1" lang="es-419" sz="1200">
                          <a:latin typeface="Abadi"/>
                          <a:ea typeface="Abadi"/>
                          <a:cs typeface="Abadi"/>
                          <a:sym typeface="Abadi"/>
                        </a:rPr>
                        <a:t>Total</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257175">
                <a:tc>
                  <a:txBody>
                    <a:bodyPr/>
                    <a:lstStyle/>
                    <a:p>
                      <a:pPr indent="0" lvl="0" marL="0" rtl="0" algn="just">
                        <a:spcBef>
                          <a:spcPts val="0"/>
                        </a:spcBef>
                        <a:spcAft>
                          <a:spcPts val="0"/>
                        </a:spcAft>
                        <a:buNone/>
                      </a:pPr>
                      <a:r>
                        <a:rPr lang="es-419" sz="1200">
                          <a:latin typeface="Abadi"/>
                          <a:ea typeface="Abadi"/>
                          <a:cs typeface="Abadi"/>
                          <a:sym typeface="Abadi"/>
                        </a:rPr>
                        <a:t>Matrículas 2023</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just">
                        <a:spcBef>
                          <a:spcPts val="0"/>
                        </a:spcBef>
                        <a:spcAft>
                          <a:spcPts val="0"/>
                        </a:spcAft>
                        <a:buNone/>
                      </a:pPr>
                      <a:r>
                        <a:rPr lang="es-419" sz="1200">
                          <a:latin typeface="Abadi"/>
                          <a:ea typeface="Abadi"/>
                          <a:cs typeface="Abadi"/>
                          <a:sym typeface="Abadi"/>
                        </a:rPr>
                        <a:t>617</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257175">
                <a:tc>
                  <a:txBody>
                    <a:bodyPr/>
                    <a:lstStyle/>
                    <a:p>
                      <a:pPr indent="0" lvl="0" marL="0" rtl="0" algn="just">
                        <a:spcBef>
                          <a:spcPts val="0"/>
                        </a:spcBef>
                        <a:spcAft>
                          <a:spcPts val="0"/>
                        </a:spcAft>
                        <a:buNone/>
                      </a:pPr>
                      <a:r>
                        <a:rPr b="1" lang="es-419" sz="1200">
                          <a:latin typeface="Abadi"/>
                          <a:ea typeface="Abadi"/>
                          <a:cs typeface="Abadi"/>
                          <a:sym typeface="Abadi"/>
                        </a:rPr>
                        <a:t>Alumnos(as) Prioritarios</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just">
                        <a:spcBef>
                          <a:spcPts val="0"/>
                        </a:spcBef>
                        <a:spcAft>
                          <a:spcPts val="0"/>
                        </a:spcAft>
                        <a:buNone/>
                      </a:pPr>
                      <a:r>
                        <a:rPr b="1" lang="es-419" sz="1200">
                          <a:latin typeface="Abadi"/>
                          <a:ea typeface="Abadi"/>
                          <a:cs typeface="Abadi"/>
                          <a:sym typeface="Abadi"/>
                        </a:rPr>
                        <a:t>202</a:t>
                      </a:r>
                      <a:endParaRPr sz="1200">
                        <a:latin typeface="Times New Roman"/>
                        <a:ea typeface="Times New Roman"/>
                        <a:cs typeface="Times New Roman"/>
                        <a:sym typeface="Times New Roman"/>
                      </a:endParaRPr>
                    </a:p>
                  </a:txBody>
                  <a:tcPr marT="0" marB="0" marR="68575" marL="68575" anchor="ctr">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pic>
        <p:nvPicPr>
          <p:cNvPr id="268" name="Google Shape;268;p43"/>
          <p:cNvPicPr preferRelativeResize="0"/>
          <p:nvPr/>
        </p:nvPicPr>
        <p:blipFill>
          <a:blip r:embed="rId3">
            <a:alphaModFix/>
          </a:blip>
          <a:stretch>
            <a:fillRect/>
          </a:stretch>
        </p:blipFill>
        <p:spPr>
          <a:xfrm>
            <a:off x="5446775" y="2638725"/>
            <a:ext cx="3385526" cy="21366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44"/>
          <p:cNvSpPr txBox="1"/>
          <p:nvPr>
            <p:ph type="title"/>
          </p:nvPr>
        </p:nvSpPr>
        <p:spPr>
          <a:xfrm>
            <a:off x="258125" y="80700"/>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990"/>
              <a:buFont typeface="Arial"/>
              <a:buNone/>
            </a:pPr>
            <a:r>
              <a:rPr b="1" lang="es-419" sz="1480" u="sng">
                <a:latin typeface="Abadi"/>
                <a:ea typeface="Abadi"/>
                <a:cs typeface="Abadi"/>
                <a:sym typeface="Abadi"/>
              </a:rPr>
              <a:t>INGRESOS AÑO 2023</a:t>
            </a:r>
            <a:endParaRPr sz="1480">
              <a:latin typeface="Times New Roman"/>
              <a:ea typeface="Times New Roman"/>
              <a:cs typeface="Times New Roman"/>
              <a:sym typeface="Times New Roman"/>
            </a:endParaRPr>
          </a:p>
          <a:p>
            <a:pPr indent="0" lvl="0" marL="0" rtl="0" algn="ctr">
              <a:spcBef>
                <a:spcPts val="0"/>
              </a:spcBef>
              <a:spcAft>
                <a:spcPts val="0"/>
              </a:spcAft>
              <a:buClr>
                <a:schemeClr val="dk1"/>
              </a:buClr>
              <a:buSzPts val="990"/>
              <a:buFont typeface="Arial"/>
              <a:buNone/>
            </a:pPr>
            <a:r>
              <a:t/>
            </a:r>
            <a:endParaRPr sz="1480">
              <a:latin typeface="Times New Roman"/>
              <a:ea typeface="Times New Roman"/>
              <a:cs typeface="Times New Roman"/>
              <a:sym typeface="Times New Roman"/>
            </a:endParaRPr>
          </a:p>
          <a:p>
            <a:pPr indent="0" lvl="0" marL="0" rtl="0" algn="just">
              <a:lnSpc>
                <a:spcPct val="115000"/>
              </a:lnSpc>
              <a:spcBef>
                <a:spcPts val="0"/>
              </a:spcBef>
              <a:spcAft>
                <a:spcPts val="0"/>
              </a:spcAft>
              <a:buClr>
                <a:schemeClr val="dk1"/>
              </a:buClr>
              <a:buSzPts val="1100"/>
              <a:buFont typeface="Arial"/>
              <a:buNone/>
            </a:pPr>
            <a:r>
              <a:t/>
            </a:r>
            <a:endParaRPr sz="1200"/>
          </a:p>
          <a:p>
            <a:pPr indent="0" lvl="0" marL="0" rtl="0" algn="just">
              <a:lnSpc>
                <a:spcPct val="115000"/>
              </a:lnSpc>
              <a:spcBef>
                <a:spcPts val="0"/>
              </a:spcBef>
              <a:spcAft>
                <a:spcPts val="0"/>
              </a:spcAft>
              <a:buClr>
                <a:schemeClr val="dk1"/>
              </a:buClr>
              <a:buSzPts val="1100"/>
              <a:buFont typeface="Arial"/>
              <a:buNone/>
            </a:pPr>
            <a:r>
              <a:t/>
            </a:r>
            <a:endParaRPr sz="1200"/>
          </a:p>
          <a:p>
            <a:pPr indent="0" lvl="0" marL="0" rtl="0" algn="just">
              <a:lnSpc>
                <a:spcPct val="115000"/>
              </a:lnSpc>
              <a:spcBef>
                <a:spcPts val="0"/>
              </a:spcBef>
              <a:spcAft>
                <a:spcPts val="0"/>
              </a:spcAft>
              <a:buClr>
                <a:schemeClr val="dk1"/>
              </a:buClr>
              <a:buSzPts val="1100"/>
              <a:buFont typeface="Arial"/>
              <a:buNone/>
            </a:pPr>
            <a:r>
              <a:t/>
            </a:r>
            <a:endParaRPr sz="1200"/>
          </a:p>
          <a:p>
            <a:pPr indent="0" lvl="0" marL="0" rtl="0" algn="just">
              <a:lnSpc>
                <a:spcPct val="115000"/>
              </a:lnSpc>
              <a:spcBef>
                <a:spcPts val="0"/>
              </a:spcBef>
              <a:spcAft>
                <a:spcPts val="0"/>
              </a:spcAft>
              <a:buClr>
                <a:schemeClr val="dk1"/>
              </a:buClr>
              <a:buSzPts val="1100"/>
              <a:buFont typeface="Arial"/>
              <a:buNone/>
            </a:pPr>
            <a:r>
              <a:rPr lang="es-419" sz="1200"/>
              <a:t>La composición de los ingresos percibidos por el Colegio Peumayen durante el año escolar 2023, correspondió a un 100% proveniente de la subvención escolar aportada por el MINEDUC y </a:t>
            </a:r>
            <a:r>
              <a:rPr lang="es-419" sz="1200"/>
              <a:t>están</a:t>
            </a:r>
            <a:r>
              <a:rPr lang="es-419" sz="1200"/>
              <a:t> divididas en tres subvenciones (General, SEP, Mantenimiento y Pro-retención).</a:t>
            </a:r>
            <a:endParaRPr sz="1400">
              <a:latin typeface="Abadi"/>
              <a:ea typeface="Abadi"/>
              <a:cs typeface="Abadi"/>
              <a:sym typeface="Abadi"/>
            </a:endParaRPr>
          </a:p>
          <a:p>
            <a:pPr indent="0" lvl="0" marL="0" rtl="0" algn="ctr">
              <a:spcBef>
                <a:spcPts val="0"/>
              </a:spcBef>
              <a:spcAft>
                <a:spcPts val="0"/>
              </a:spcAft>
              <a:buClr>
                <a:schemeClr val="dk1"/>
              </a:buClr>
              <a:buSzPts val="990"/>
              <a:buFont typeface="Arial"/>
              <a:buNone/>
            </a:pPr>
            <a:r>
              <a:t/>
            </a:r>
            <a:endParaRPr sz="1480">
              <a:latin typeface="Abadi"/>
              <a:ea typeface="Abadi"/>
              <a:cs typeface="Abadi"/>
              <a:sym typeface="Abadi"/>
            </a:endParaRPr>
          </a:p>
          <a:p>
            <a:pPr indent="0" lvl="0" marL="0" rtl="0" algn="ctr">
              <a:spcBef>
                <a:spcPts val="0"/>
              </a:spcBef>
              <a:spcAft>
                <a:spcPts val="0"/>
              </a:spcAft>
              <a:buSzPts val="990"/>
              <a:buNone/>
            </a:pPr>
            <a:r>
              <a:t/>
            </a:r>
            <a:endParaRPr sz="2520"/>
          </a:p>
        </p:txBody>
      </p:sp>
      <p:graphicFrame>
        <p:nvGraphicFramePr>
          <p:cNvPr id="274" name="Google Shape;274;p44"/>
          <p:cNvGraphicFramePr/>
          <p:nvPr/>
        </p:nvGraphicFramePr>
        <p:xfrm>
          <a:off x="92350" y="2126050"/>
          <a:ext cx="3000000" cy="3000000"/>
        </p:xfrm>
        <a:graphic>
          <a:graphicData uri="http://schemas.openxmlformats.org/drawingml/2006/table">
            <a:tbl>
              <a:tblPr>
                <a:noFill/>
                <a:tableStyleId>{3B18A1C6-028A-4ADA-B767-53A476B69780}</a:tableStyleId>
              </a:tblPr>
              <a:tblGrid>
                <a:gridCol w="2793250"/>
                <a:gridCol w="1403600"/>
              </a:tblGrid>
              <a:tr h="263525">
                <a:tc>
                  <a:txBody>
                    <a:bodyPr/>
                    <a:lstStyle/>
                    <a:p>
                      <a:pPr indent="0" lvl="0" marL="0" rtl="0" algn="l">
                        <a:spcBef>
                          <a:spcPts val="0"/>
                        </a:spcBef>
                        <a:spcAft>
                          <a:spcPts val="0"/>
                        </a:spcAft>
                        <a:buNone/>
                      </a:pPr>
                      <a:r>
                        <a:rPr lang="es-419" sz="1200"/>
                        <a:t>Subvención General</a:t>
                      </a:r>
                      <a:endParaRPr sz="1200"/>
                    </a:p>
                  </a:txBody>
                  <a:tcPr marT="12700" marB="63500" marR="12700" marL="12700" anchor="b">
                    <a:lnL cap="flat" cmpd="sng" w="530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w="530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s-419" sz="1200"/>
                        <a:t> $ 891.942.468</a:t>
                      </a:r>
                      <a:endParaRPr sz="1200">
                        <a:latin typeface="Times New Roman"/>
                        <a:ea typeface="Times New Roman"/>
                        <a:cs typeface="Times New Roman"/>
                        <a:sym typeface="Times New Roman"/>
                      </a:endParaRPr>
                    </a:p>
                  </a:txBody>
                  <a:tcPr marT="12700" marB="63500" marR="12700" marL="12700" anchor="b">
                    <a:lnL cap="flat" cmpd="sng">
                      <a:solidFill>
                        <a:srgbClr val="000000"/>
                      </a:solidFill>
                      <a:prstDash val="solid"/>
                      <a:round/>
                      <a:headEnd len="sm" w="sm" type="none"/>
                      <a:tailEnd len="sm" w="sm" type="none"/>
                    </a:lnL>
                    <a:lnR cap="flat" cmpd="sng" w="5300">
                      <a:solidFill>
                        <a:srgbClr val="000000"/>
                      </a:solidFill>
                      <a:prstDash val="solid"/>
                      <a:round/>
                      <a:headEnd len="sm" w="sm" type="none"/>
                      <a:tailEnd len="sm" w="sm" type="none"/>
                    </a:lnR>
                    <a:lnT cap="flat" cmpd="sng" w="5300">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263525">
                <a:tc>
                  <a:txBody>
                    <a:bodyPr/>
                    <a:lstStyle/>
                    <a:p>
                      <a:pPr indent="0" lvl="0" marL="0" rtl="0" algn="l">
                        <a:spcBef>
                          <a:spcPts val="0"/>
                        </a:spcBef>
                        <a:spcAft>
                          <a:spcPts val="0"/>
                        </a:spcAft>
                        <a:buNone/>
                      </a:pPr>
                      <a:r>
                        <a:rPr lang="es-419" sz="1200"/>
                        <a:t>Subvención Especial Preferencial (SEP)</a:t>
                      </a:r>
                      <a:endParaRPr sz="1200">
                        <a:latin typeface="Times New Roman"/>
                        <a:ea typeface="Times New Roman"/>
                        <a:cs typeface="Times New Roman"/>
                        <a:sym typeface="Times New Roman"/>
                      </a:endParaRPr>
                    </a:p>
                  </a:txBody>
                  <a:tcPr marT="12700" marB="63500" marR="12700" marL="12700" anchor="b">
                    <a:lnL cap="flat" cmpd="sng" w="530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s-419" sz="1200"/>
                        <a:t> $ 222.579.185</a:t>
                      </a:r>
                      <a:endParaRPr sz="1200">
                        <a:latin typeface="Times New Roman"/>
                        <a:ea typeface="Times New Roman"/>
                        <a:cs typeface="Times New Roman"/>
                        <a:sym typeface="Times New Roman"/>
                      </a:endParaRPr>
                    </a:p>
                  </a:txBody>
                  <a:tcPr marT="12700" marB="63500" marR="12700" marL="12700" anchor="b">
                    <a:lnL cap="flat" cmpd="sng">
                      <a:solidFill>
                        <a:srgbClr val="000000"/>
                      </a:solidFill>
                      <a:prstDash val="solid"/>
                      <a:round/>
                      <a:headEnd len="sm" w="sm" type="none"/>
                      <a:tailEnd len="sm" w="sm" type="none"/>
                    </a:lnL>
                    <a:lnR cap="flat" cmpd="sng" w="530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263525">
                <a:tc>
                  <a:txBody>
                    <a:bodyPr/>
                    <a:lstStyle/>
                    <a:p>
                      <a:pPr indent="0" lvl="0" marL="0" rtl="0" algn="l">
                        <a:spcBef>
                          <a:spcPts val="0"/>
                        </a:spcBef>
                        <a:spcAft>
                          <a:spcPts val="0"/>
                        </a:spcAft>
                        <a:buNone/>
                      </a:pPr>
                      <a:r>
                        <a:rPr lang="es-419" sz="1200"/>
                        <a:t>Mantenimiento</a:t>
                      </a:r>
                      <a:endParaRPr sz="1200">
                        <a:latin typeface="Times New Roman"/>
                        <a:ea typeface="Times New Roman"/>
                        <a:cs typeface="Times New Roman"/>
                        <a:sym typeface="Times New Roman"/>
                      </a:endParaRPr>
                    </a:p>
                  </a:txBody>
                  <a:tcPr marT="12700" marB="63500" marR="12700" marL="12700" anchor="b">
                    <a:lnL cap="flat" cmpd="sng" w="530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s-419" sz="1200"/>
                        <a:t> $     8.691.345</a:t>
                      </a:r>
                      <a:endParaRPr sz="1200">
                        <a:latin typeface="Times New Roman"/>
                        <a:ea typeface="Times New Roman"/>
                        <a:cs typeface="Times New Roman"/>
                        <a:sym typeface="Times New Roman"/>
                      </a:endParaRPr>
                    </a:p>
                  </a:txBody>
                  <a:tcPr marT="12700" marB="63500" marR="12700" marL="12700" anchor="b">
                    <a:lnL cap="flat" cmpd="sng">
                      <a:solidFill>
                        <a:srgbClr val="000000"/>
                      </a:solidFill>
                      <a:prstDash val="solid"/>
                      <a:round/>
                      <a:headEnd len="sm" w="sm" type="none"/>
                      <a:tailEnd len="sm" w="sm" type="none"/>
                    </a:lnL>
                    <a:lnR cap="flat" cmpd="sng" w="530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263525">
                <a:tc>
                  <a:txBody>
                    <a:bodyPr/>
                    <a:lstStyle/>
                    <a:p>
                      <a:pPr indent="0" lvl="0" marL="0" rtl="0" algn="l">
                        <a:spcBef>
                          <a:spcPts val="0"/>
                        </a:spcBef>
                        <a:spcAft>
                          <a:spcPts val="0"/>
                        </a:spcAft>
                        <a:buNone/>
                      </a:pPr>
                      <a:r>
                        <a:rPr lang="es-419" sz="1200"/>
                        <a:t>Pro-Retención</a:t>
                      </a:r>
                      <a:endParaRPr sz="1200">
                        <a:latin typeface="Times New Roman"/>
                        <a:ea typeface="Times New Roman"/>
                        <a:cs typeface="Times New Roman"/>
                        <a:sym typeface="Times New Roman"/>
                      </a:endParaRPr>
                    </a:p>
                  </a:txBody>
                  <a:tcPr marT="12700" marB="63500" marR="12700" marL="12700" anchor="b">
                    <a:lnL cap="flat" cmpd="sng" w="530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lang="es-419" sz="1200"/>
                        <a:t> $     5.136.833</a:t>
                      </a:r>
                      <a:endParaRPr sz="1200">
                        <a:latin typeface="Times New Roman"/>
                        <a:ea typeface="Times New Roman"/>
                        <a:cs typeface="Times New Roman"/>
                        <a:sym typeface="Times New Roman"/>
                      </a:endParaRPr>
                    </a:p>
                  </a:txBody>
                  <a:tcPr marT="12700" marB="63500" marR="12700" marL="12700" anchor="b">
                    <a:lnL cap="flat" cmpd="sng">
                      <a:solidFill>
                        <a:srgbClr val="000000"/>
                      </a:solidFill>
                      <a:prstDash val="solid"/>
                      <a:round/>
                      <a:headEnd len="sm" w="sm" type="none"/>
                      <a:tailEnd len="sm" w="sm" type="none"/>
                    </a:lnL>
                    <a:lnR cap="flat" cmpd="sng" w="530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a:solidFill>
                        <a:srgbClr val="000000"/>
                      </a:solidFill>
                      <a:prstDash val="solid"/>
                      <a:round/>
                      <a:headEnd len="sm" w="sm" type="none"/>
                      <a:tailEnd len="sm" w="sm" type="none"/>
                    </a:lnB>
                  </a:tcPr>
                </a:tc>
              </a:tr>
              <a:tr h="148175">
                <a:tc>
                  <a:txBody>
                    <a:bodyPr/>
                    <a:lstStyle/>
                    <a:p>
                      <a:pPr indent="0" lvl="0" marL="0" rtl="0" algn="l">
                        <a:spcBef>
                          <a:spcPts val="0"/>
                        </a:spcBef>
                        <a:spcAft>
                          <a:spcPts val="0"/>
                        </a:spcAft>
                        <a:buNone/>
                      </a:pPr>
                      <a:r>
                        <a:rPr b="1" lang="es-419" sz="1200"/>
                        <a:t>Total Ingresos año 2023</a:t>
                      </a:r>
                      <a:endParaRPr sz="1200">
                        <a:latin typeface="Times New Roman"/>
                        <a:ea typeface="Times New Roman"/>
                        <a:cs typeface="Times New Roman"/>
                        <a:sym typeface="Times New Roman"/>
                      </a:endParaRPr>
                    </a:p>
                  </a:txBody>
                  <a:tcPr marT="12700" marB="63500" marR="12700" marL="12700" anchor="b">
                    <a:lnL cap="flat" cmpd="sng" w="5300">
                      <a:solidFill>
                        <a:srgbClr val="000000"/>
                      </a:solidFill>
                      <a:prstDash val="solid"/>
                      <a:round/>
                      <a:headEnd len="sm" w="sm" type="none"/>
                      <a:tailEnd len="sm" w="sm" type="none"/>
                    </a:lnL>
                    <a:lnR cap="flat" cmpd="sng">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5300">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s-419" sz="1200"/>
                        <a:t>$ 1.128.349.831 </a:t>
                      </a:r>
                      <a:endParaRPr sz="1200">
                        <a:latin typeface="Times New Roman"/>
                        <a:ea typeface="Times New Roman"/>
                        <a:cs typeface="Times New Roman"/>
                        <a:sym typeface="Times New Roman"/>
                      </a:endParaRPr>
                    </a:p>
                  </a:txBody>
                  <a:tcPr marT="12700" marB="63500" marR="12700" marL="12700" anchor="b">
                    <a:lnL cap="flat" cmpd="sng">
                      <a:solidFill>
                        <a:srgbClr val="000000"/>
                      </a:solidFill>
                      <a:prstDash val="solid"/>
                      <a:round/>
                      <a:headEnd len="sm" w="sm" type="none"/>
                      <a:tailEnd len="sm" w="sm" type="none"/>
                    </a:lnL>
                    <a:lnR cap="flat" cmpd="sng" w="5300">
                      <a:solidFill>
                        <a:srgbClr val="000000"/>
                      </a:solidFill>
                      <a:prstDash val="solid"/>
                      <a:round/>
                      <a:headEnd len="sm" w="sm" type="none"/>
                      <a:tailEnd len="sm" w="sm" type="none"/>
                    </a:lnR>
                    <a:lnT cap="flat" cmpd="sng">
                      <a:solidFill>
                        <a:srgbClr val="000000"/>
                      </a:solidFill>
                      <a:prstDash val="solid"/>
                      <a:round/>
                      <a:headEnd len="sm" w="sm" type="none"/>
                      <a:tailEnd len="sm" w="sm" type="none"/>
                    </a:lnT>
                    <a:lnB cap="flat" cmpd="sng" w="5300">
                      <a:solidFill>
                        <a:srgbClr val="000000"/>
                      </a:solidFill>
                      <a:prstDash val="solid"/>
                      <a:round/>
                      <a:headEnd len="sm" w="sm" type="none"/>
                      <a:tailEnd len="sm" w="sm" type="none"/>
                    </a:lnB>
                  </a:tcPr>
                </a:tc>
              </a:tr>
            </a:tbl>
          </a:graphicData>
        </a:graphic>
      </p:graphicFrame>
      <p:pic>
        <p:nvPicPr>
          <p:cNvPr id="275" name="Google Shape;275;p44"/>
          <p:cNvPicPr preferRelativeResize="0"/>
          <p:nvPr/>
        </p:nvPicPr>
        <p:blipFill>
          <a:blip r:embed="rId3">
            <a:alphaModFix/>
          </a:blip>
          <a:stretch>
            <a:fillRect/>
          </a:stretch>
        </p:blipFill>
        <p:spPr>
          <a:xfrm>
            <a:off x="4357850" y="1892325"/>
            <a:ext cx="4701375" cy="27693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45"/>
          <p:cNvSpPr txBox="1"/>
          <p:nvPr>
            <p:ph type="title"/>
          </p:nvPr>
        </p:nvSpPr>
        <p:spPr>
          <a:xfrm>
            <a:off x="311700" y="182175"/>
            <a:ext cx="8520600" cy="3222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990"/>
              <a:buFont typeface="Arial"/>
              <a:buNone/>
            </a:pPr>
            <a:r>
              <a:rPr b="1" lang="es-419" sz="1779" u="sng">
                <a:latin typeface="Abadi"/>
                <a:ea typeface="Abadi"/>
                <a:cs typeface="Abadi"/>
                <a:sym typeface="Abadi"/>
              </a:rPr>
              <a:t>GASTOS AÑO 2023</a:t>
            </a:r>
            <a:endParaRPr b="1" sz="1779" u="sng">
              <a:latin typeface="Abadi"/>
              <a:ea typeface="Abadi"/>
              <a:cs typeface="Abadi"/>
              <a:sym typeface="Abadi"/>
            </a:endParaRPr>
          </a:p>
          <a:p>
            <a:pPr indent="0" lvl="0" marL="0" rtl="0" algn="just">
              <a:spcBef>
                <a:spcPts val="0"/>
              </a:spcBef>
              <a:spcAft>
                <a:spcPts val="0"/>
              </a:spcAft>
              <a:buClr>
                <a:schemeClr val="dk1"/>
              </a:buClr>
              <a:buSzPts val="990"/>
              <a:buFont typeface="Arial"/>
              <a:buNone/>
            </a:pPr>
            <a:r>
              <a:rPr lang="es-419" sz="1380">
                <a:latin typeface="Times New Roman"/>
                <a:ea typeface="Times New Roman"/>
                <a:cs typeface="Times New Roman"/>
                <a:sym typeface="Times New Roman"/>
              </a:rPr>
              <a:t> </a:t>
            </a:r>
            <a:endParaRPr sz="1380">
              <a:latin typeface="Times New Roman"/>
              <a:ea typeface="Times New Roman"/>
              <a:cs typeface="Times New Roman"/>
              <a:sym typeface="Times New Roman"/>
            </a:endParaRPr>
          </a:p>
          <a:p>
            <a:pPr indent="0" lvl="0" marL="0" rtl="0" algn="just">
              <a:spcBef>
                <a:spcPts val="0"/>
              </a:spcBef>
              <a:spcAft>
                <a:spcPts val="0"/>
              </a:spcAft>
              <a:buClr>
                <a:schemeClr val="dk1"/>
              </a:buClr>
              <a:buSzPts val="990"/>
              <a:buFont typeface="Arial"/>
              <a:buNone/>
            </a:pPr>
            <a:r>
              <a:t/>
            </a:r>
            <a:endParaRPr sz="1500">
              <a:latin typeface="Abadi"/>
              <a:ea typeface="Abadi"/>
              <a:cs typeface="Abadi"/>
              <a:sym typeface="Abadi"/>
            </a:endParaRPr>
          </a:p>
          <a:p>
            <a:pPr indent="0" lvl="0" marL="0" rtl="0" algn="just">
              <a:spcBef>
                <a:spcPts val="0"/>
              </a:spcBef>
              <a:spcAft>
                <a:spcPts val="0"/>
              </a:spcAft>
              <a:buClr>
                <a:schemeClr val="dk1"/>
              </a:buClr>
              <a:buSzPts val="990"/>
              <a:buFont typeface="Arial"/>
              <a:buNone/>
            </a:pPr>
            <a:r>
              <a:t/>
            </a:r>
            <a:endParaRPr sz="1500">
              <a:latin typeface="Abadi"/>
              <a:ea typeface="Abadi"/>
              <a:cs typeface="Abadi"/>
              <a:sym typeface="Abadi"/>
            </a:endParaRPr>
          </a:p>
          <a:p>
            <a:pPr indent="0" lvl="0" marL="0" rtl="0" algn="just">
              <a:spcBef>
                <a:spcPts val="0"/>
              </a:spcBef>
              <a:spcAft>
                <a:spcPts val="0"/>
              </a:spcAft>
              <a:buClr>
                <a:schemeClr val="dk1"/>
              </a:buClr>
              <a:buSzPts val="990"/>
              <a:buFont typeface="Arial"/>
              <a:buNone/>
            </a:pPr>
            <a:r>
              <a:t/>
            </a:r>
            <a:endParaRPr sz="1500">
              <a:latin typeface="Abadi"/>
              <a:ea typeface="Abadi"/>
              <a:cs typeface="Abadi"/>
              <a:sym typeface="Abadi"/>
            </a:endParaRPr>
          </a:p>
          <a:p>
            <a:pPr indent="0" lvl="0" marL="0" rtl="0" algn="just">
              <a:spcBef>
                <a:spcPts val="0"/>
              </a:spcBef>
              <a:spcAft>
                <a:spcPts val="0"/>
              </a:spcAft>
              <a:buClr>
                <a:schemeClr val="dk1"/>
              </a:buClr>
              <a:buSzPts val="990"/>
              <a:buFont typeface="Arial"/>
              <a:buNone/>
            </a:pPr>
            <a:r>
              <a:rPr lang="es-419" sz="1500">
                <a:latin typeface="Abadi"/>
                <a:ea typeface="Abadi"/>
                <a:cs typeface="Abadi"/>
                <a:sym typeface="Abadi"/>
              </a:rPr>
              <a:t>Nuestro Colegio gasta en 4 principales subvenciones: </a:t>
            </a:r>
            <a:endParaRPr sz="1500">
              <a:latin typeface="Abadi"/>
              <a:ea typeface="Abadi"/>
              <a:cs typeface="Abadi"/>
              <a:sym typeface="Abadi"/>
            </a:endParaRPr>
          </a:p>
          <a:p>
            <a:pPr indent="0" lvl="0" marL="0" rtl="0" algn="just">
              <a:spcBef>
                <a:spcPts val="0"/>
              </a:spcBef>
              <a:spcAft>
                <a:spcPts val="0"/>
              </a:spcAft>
              <a:buClr>
                <a:schemeClr val="dk1"/>
              </a:buClr>
              <a:buSzPts val="990"/>
              <a:buFont typeface="Arial"/>
              <a:buNone/>
            </a:pPr>
            <a:r>
              <a:t/>
            </a:r>
            <a:endParaRPr sz="1500">
              <a:latin typeface="Abadi"/>
              <a:ea typeface="Abadi"/>
              <a:cs typeface="Abadi"/>
              <a:sym typeface="Abadi"/>
            </a:endParaRPr>
          </a:p>
          <a:p>
            <a:pPr indent="0" lvl="0" marL="0" rtl="0" algn="just">
              <a:spcBef>
                <a:spcPts val="0"/>
              </a:spcBef>
              <a:spcAft>
                <a:spcPts val="0"/>
              </a:spcAft>
              <a:buClr>
                <a:schemeClr val="dk1"/>
              </a:buClr>
              <a:buSzPts val="990"/>
              <a:buFont typeface="Arial"/>
              <a:buNone/>
            </a:pPr>
            <a:r>
              <a:t/>
            </a:r>
            <a:endParaRPr sz="1500">
              <a:latin typeface="Abadi"/>
              <a:ea typeface="Abadi"/>
              <a:cs typeface="Abadi"/>
              <a:sym typeface="Abadi"/>
            </a:endParaRPr>
          </a:p>
          <a:p>
            <a:pPr indent="-336550" lvl="0" marL="457200" rtl="0" algn="just">
              <a:lnSpc>
                <a:spcPct val="200000"/>
              </a:lnSpc>
              <a:spcBef>
                <a:spcPts val="0"/>
              </a:spcBef>
              <a:spcAft>
                <a:spcPts val="0"/>
              </a:spcAft>
              <a:buSzPts val="1700"/>
              <a:buFont typeface="Abadi"/>
              <a:buChar char="●"/>
            </a:pPr>
            <a:r>
              <a:rPr b="1" lang="es-419" sz="1700">
                <a:latin typeface="Abadi"/>
                <a:ea typeface="Abadi"/>
                <a:cs typeface="Abadi"/>
                <a:sym typeface="Abadi"/>
              </a:rPr>
              <a:t>Subvención General</a:t>
            </a:r>
            <a:endParaRPr sz="1700">
              <a:latin typeface="Abadi"/>
              <a:ea typeface="Abadi"/>
              <a:cs typeface="Abadi"/>
              <a:sym typeface="Abadi"/>
            </a:endParaRPr>
          </a:p>
          <a:p>
            <a:pPr indent="-336550" lvl="0" marL="457200" rtl="0" algn="just">
              <a:lnSpc>
                <a:spcPct val="200000"/>
              </a:lnSpc>
              <a:spcBef>
                <a:spcPts val="0"/>
              </a:spcBef>
              <a:spcAft>
                <a:spcPts val="0"/>
              </a:spcAft>
              <a:buSzPts val="1700"/>
              <a:buFont typeface="Abadi"/>
              <a:buChar char="●"/>
            </a:pPr>
            <a:r>
              <a:rPr b="1" lang="es-419" sz="1700">
                <a:latin typeface="Abadi"/>
                <a:ea typeface="Abadi"/>
                <a:cs typeface="Abadi"/>
                <a:sym typeface="Abadi"/>
              </a:rPr>
              <a:t>Subvención Especial Preferencial (SEP)</a:t>
            </a:r>
            <a:endParaRPr b="1" sz="1700">
              <a:latin typeface="Abadi"/>
              <a:ea typeface="Abadi"/>
              <a:cs typeface="Abadi"/>
              <a:sym typeface="Abadi"/>
            </a:endParaRPr>
          </a:p>
          <a:p>
            <a:pPr indent="-336550" lvl="0" marL="457200" rtl="0" algn="just">
              <a:lnSpc>
                <a:spcPct val="200000"/>
              </a:lnSpc>
              <a:spcBef>
                <a:spcPts val="0"/>
              </a:spcBef>
              <a:spcAft>
                <a:spcPts val="0"/>
              </a:spcAft>
              <a:buSzPts val="1700"/>
              <a:buFont typeface="Abadi"/>
              <a:buChar char="●"/>
            </a:pPr>
            <a:r>
              <a:rPr b="1" lang="es-419" sz="1700">
                <a:latin typeface="Abadi"/>
                <a:ea typeface="Abadi"/>
                <a:cs typeface="Abadi"/>
                <a:sym typeface="Abadi"/>
              </a:rPr>
              <a:t>Pro-Retención</a:t>
            </a:r>
            <a:endParaRPr b="1" sz="1700">
              <a:latin typeface="Abadi"/>
              <a:ea typeface="Abadi"/>
              <a:cs typeface="Abadi"/>
              <a:sym typeface="Abadi"/>
            </a:endParaRPr>
          </a:p>
          <a:p>
            <a:pPr indent="-336550" lvl="0" marL="457200" rtl="0" algn="just">
              <a:lnSpc>
                <a:spcPct val="200000"/>
              </a:lnSpc>
              <a:spcBef>
                <a:spcPts val="0"/>
              </a:spcBef>
              <a:spcAft>
                <a:spcPts val="0"/>
              </a:spcAft>
              <a:buSzPts val="1700"/>
              <a:buFont typeface="Abadi"/>
              <a:buChar char="●"/>
            </a:pPr>
            <a:r>
              <a:rPr b="1" lang="es-419" sz="1700">
                <a:latin typeface="Abadi"/>
                <a:ea typeface="Abadi"/>
                <a:cs typeface="Abadi"/>
                <a:sym typeface="Abadi"/>
              </a:rPr>
              <a:t>Mantenimiento</a:t>
            </a:r>
            <a:endParaRPr sz="1700">
              <a:latin typeface="Abadi"/>
              <a:ea typeface="Abadi"/>
              <a:cs typeface="Abadi"/>
              <a:sym typeface="Abadi"/>
            </a:endParaRPr>
          </a:p>
          <a:p>
            <a:pPr indent="0" lvl="0" marL="0" rtl="0" algn="just">
              <a:lnSpc>
                <a:spcPct val="200000"/>
              </a:lnSpc>
              <a:spcBef>
                <a:spcPts val="0"/>
              </a:spcBef>
              <a:spcAft>
                <a:spcPts val="0"/>
              </a:spcAft>
              <a:buNone/>
            </a:pPr>
            <a:r>
              <a:t/>
            </a:r>
            <a:endParaRPr sz="2100">
              <a:latin typeface="Abadi"/>
              <a:ea typeface="Abadi"/>
              <a:cs typeface="Abadi"/>
              <a:sym typeface="Abadi"/>
            </a:endParaRPr>
          </a:p>
          <a:p>
            <a:pPr indent="0" lvl="0" marL="0" rtl="0" algn="just">
              <a:spcBef>
                <a:spcPts val="0"/>
              </a:spcBef>
              <a:spcAft>
                <a:spcPts val="0"/>
              </a:spcAft>
              <a:buClr>
                <a:schemeClr val="dk1"/>
              </a:buClr>
              <a:buSzPts val="990"/>
              <a:buFont typeface="Arial"/>
              <a:buNone/>
            </a:pPr>
            <a:r>
              <a:t/>
            </a:r>
            <a:endParaRPr sz="1080">
              <a:latin typeface="Abadi"/>
              <a:ea typeface="Abadi"/>
              <a:cs typeface="Abadi"/>
              <a:sym typeface="Abadi"/>
            </a:endParaRPr>
          </a:p>
          <a:p>
            <a:pPr indent="0" lvl="0" marL="0" rtl="0" algn="l">
              <a:spcBef>
                <a:spcPts val="0"/>
              </a:spcBef>
              <a:spcAft>
                <a:spcPts val="0"/>
              </a:spcAft>
              <a:buSzPts val="990"/>
              <a:buNone/>
            </a:pPr>
            <a:r>
              <a:t/>
            </a:r>
            <a:endParaRPr sz="2520"/>
          </a:p>
        </p:txBody>
      </p:sp>
      <p:pic>
        <p:nvPicPr>
          <p:cNvPr id="281" name="Google Shape;281;p45"/>
          <p:cNvPicPr preferRelativeResize="0"/>
          <p:nvPr/>
        </p:nvPicPr>
        <p:blipFill rotWithShape="1">
          <a:blip r:embed="rId3">
            <a:alphaModFix/>
          </a:blip>
          <a:srcRect b="11245" l="0" r="0" t="0"/>
          <a:stretch/>
        </p:blipFill>
        <p:spPr>
          <a:xfrm>
            <a:off x="5444225" y="1954799"/>
            <a:ext cx="3526975" cy="27913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46"/>
          <p:cNvSpPr txBox="1"/>
          <p:nvPr>
            <p:ph idx="1" type="body"/>
          </p:nvPr>
        </p:nvSpPr>
        <p:spPr>
          <a:xfrm>
            <a:off x="964550" y="283675"/>
            <a:ext cx="2909400" cy="34188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1"/>
              </a:buClr>
              <a:buSzPts val="1100"/>
              <a:buFont typeface="Arial"/>
              <a:buNone/>
            </a:pPr>
            <a:r>
              <a:rPr lang="es-419" sz="1500">
                <a:solidFill>
                  <a:schemeClr val="dk1"/>
                </a:solidFill>
              </a:rPr>
              <a:t>Respecto a los gastos del período 2023, el 70,87% de éstos correspondió al ítem de remuneraciones del personal; un 10,28% al arriendo del local escolar, el 5,3% de estos son pagados en aportaciones previsionales del empleador, el 2,41% corresponden a mantenimiento de infraestructura.</a:t>
            </a:r>
            <a:endParaRPr sz="1500">
              <a:solidFill>
                <a:schemeClr val="dk1"/>
              </a:solidFill>
            </a:endParaRPr>
          </a:p>
          <a:p>
            <a:pPr indent="0" lvl="0" marL="0" rtl="0" algn="just">
              <a:lnSpc>
                <a:spcPct val="100000"/>
              </a:lnSpc>
              <a:spcBef>
                <a:spcPts val="0"/>
              </a:spcBef>
              <a:spcAft>
                <a:spcPts val="0"/>
              </a:spcAft>
              <a:buClr>
                <a:schemeClr val="dk1"/>
              </a:buClr>
              <a:buSzPts val="1100"/>
              <a:buFont typeface="Arial"/>
              <a:buNone/>
            </a:pPr>
            <a:r>
              <a:t/>
            </a:r>
            <a:endParaRPr sz="1500">
              <a:solidFill>
                <a:schemeClr val="dk1"/>
              </a:solidFill>
            </a:endParaRPr>
          </a:p>
          <a:p>
            <a:pPr indent="0" lvl="0" marL="0" rtl="0" algn="just">
              <a:lnSpc>
                <a:spcPct val="100000"/>
              </a:lnSpc>
              <a:spcBef>
                <a:spcPts val="0"/>
              </a:spcBef>
              <a:spcAft>
                <a:spcPts val="0"/>
              </a:spcAft>
              <a:buClr>
                <a:schemeClr val="dk1"/>
              </a:buClr>
              <a:buSzPts val="1100"/>
              <a:buFont typeface="Arial"/>
              <a:buNone/>
            </a:pPr>
            <a:r>
              <a:rPr lang="es-419" sz="1500">
                <a:solidFill>
                  <a:schemeClr val="dk1"/>
                </a:solidFill>
              </a:rPr>
              <a:t>El 2,02% son en gastos de materiales y recursos didácticos, el resto de ellos son gastos en recursos de aprendizaje, equipamiento y apoyo pedagógico, bienestar alumnos y gastos de operación.</a:t>
            </a:r>
            <a:endParaRPr sz="1500">
              <a:solidFill>
                <a:schemeClr val="dk1"/>
              </a:solidFill>
            </a:endParaRPr>
          </a:p>
          <a:p>
            <a:pPr indent="0" lvl="0" marL="0" rtl="0" algn="just">
              <a:lnSpc>
                <a:spcPct val="100000"/>
              </a:lnSpc>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1200"/>
              </a:spcAft>
              <a:buNone/>
            </a:pPr>
            <a:r>
              <a:t/>
            </a:r>
            <a:endParaRPr sz="1400">
              <a:solidFill>
                <a:schemeClr val="dk1"/>
              </a:solidFill>
            </a:endParaRPr>
          </a:p>
        </p:txBody>
      </p:sp>
      <p:pic>
        <p:nvPicPr>
          <p:cNvPr id="287" name="Google Shape;287;p46"/>
          <p:cNvPicPr preferRelativeResize="0"/>
          <p:nvPr/>
        </p:nvPicPr>
        <p:blipFill>
          <a:blip r:embed="rId3">
            <a:alphaModFix/>
          </a:blip>
          <a:stretch>
            <a:fillRect/>
          </a:stretch>
        </p:blipFill>
        <p:spPr>
          <a:xfrm>
            <a:off x="3969050" y="722824"/>
            <a:ext cx="5128701" cy="36978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47"/>
          <p:cNvSpPr txBox="1"/>
          <p:nvPr>
            <p:ph idx="1" type="body"/>
          </p:nvPr>
        </p:nvSpPr>
        <p:spPr>
          <a:xfrm>
            <a:off x="964550" y="126100"/>
            <a:ext cx="5220600" cy="5017500"/>
          </a:xfrm>
          <a:prstGeom prst="rect">
            <a:avLst/>
          </a:prstGeom>
        </p:spPr>
        <p:txBody>
          <a:bodyPr anchorCtr="0" anchor="t" bIns="91425" lIns="91425" spcFirstLastPara="1" rIns="91425" wrap="square" tIns="91425">
            <a:noAutofit/>
          </a:bodyPr>
          <a:lstStyle/>
          <a:p>
            <a:pPr indent="0" lvl="0" marL="0" rtl="0" algn="just">
              <a:lnSpc>
                <a:spcPct val="80000"/>
              </a:lnSpc>
              <a:spcBef>
                <a:spcPts val="0"/>
              </a:spcBef>
              <a:spcAft>
                <a:spcPts val="0"/>
              </a:spcAft>
              <a:buSzPts val="770"/>
              <a:buNone/>
            </a:pPr>
            <a:r>
              <a:t/>
            </a:r>
            <a:endParaRPr sz="1900">
              <a:solidFill>
                <a:schemeClr val="dk1"/>
              </a:solidFill>
            </a:endParaRPr>
          </a:p>
          <a:p>
            <a:pPr indent="0" lvl="0" marL="0" rtl="0" algn="just">
              <a:lnSpc>
                <a:spcPct val="80000"/>
              </a:lnSpc>
              <a:spcBef>
                <a:spcPts val="0"/>
              </a:spcBef>
              <a:spcAft>
                <a:spcPts val="0"/>
              </a:spcAft>
              <a:buSzPts val="770"/>
              <a:buNone/>
            </a:pPr>
            <a:r>
              <a:t/>
            </a:r>
            <a:endParaRPr sz="1900">
              <a:solidFill>
                <a:schemeClr val="dk1"/>
              </a:solidFill>
            </a:endParaRPr>
          </a:p>
          <a:p>
            <a:pPr indent="0" lvl="0" marL="0" rtl="0" algn="just">
              <a:lnSpc>
                <a:spcPct val="80000"/>
              </a:lnSpc>
              <a:spcBef>
                <a:spcPts val="0"/>
              </a:spcBef>
              <a:spcAft>
                <a:spcPts val="0"/>
              </a:spcAft>
              <a:buSzPts val="770"/>
              <a:buNone/>
            </a:pPr>
            <a:r>
              <a:t/>
            </a:r>
            <a:endParaRPr sz="1900">
              <a:solidFill>
                <a:schemeClr val="dk1"/>
              </a:solidFill>
            </a:endParaRPr>
          </a:p>
          <a:p>
            <a:pPr indent="0" lvl="0" marL="0" rtl="0" algn="just">
              <a:lnSpc>
                <a:spcPct val="80000"/>
              </a:lnSpc>
              <a:spcBef>
                <a:spcPts val="0"/>
              </a:spcBef>
              <a:spcAft>
                <a:spcPts val="0"/>
              </a:spcAft>
              <a:buSzPts val="770"/>
              <a:buNone/>
            </a:pPr>
            <a:r>
              <a:rPr lang="es-419" sz="1900">
                <a:solidFill>
                  <a:schemeClr val="dk1"/>
                </a:solidFill>
              </a:rPr>
              <a:t>Dentro de los plazos establecidos por la Superintendencia de Educación, el Colegio rendirá un Estado Anual de Resultados correspondiente al año 2023, contemplando de manera desagregada todos los ingresos y gastos del período informado.</a:t>
            </a:r>
            <a:endParaRPr sz="1900">
              <a:solidFill>
                <a:schemeClr val="dk1"/>
              </a:solidFill>
            </a:endParaRPr>
          </a:p>
          <a:p>
            <a:pPr indent="0" lvl="0" marL="0" rtl="0" algn="just">
              <a:lnSpc>
                <a:spcPct val="100000"/>
              </a:lnSpc>
              <a:spcBef>
                <a:spcPts val="0"/>
              </a:spcBef>
              <a:spcAft>
                <a:spcPts val="800"/>
              </a:spcAft>
              <a:buClr>
                <a:schemeClr val="dk1"/>
              </a:buClr>
              <a:buSzPts val="1100"/>
              <a:buFont typeface="Arial"/>
              <a:buNone/>
            </a:pPr>
            <a:r>
              <a:rPr lang="es-419" sz="1900">
                <a:solidFill>
                  <a:schemeClr val="dk1"/>
                </a:solidFill>
              </a:rPr>
              <a:t>Esto significa que, a la buena gestión administrativa y financiera de nuestro establecimiento, pudimos proyectar de una manera eficaz la que hoy en día es una Corporación Educacional </a:t>
            </a:r>
            <a:r>
              <a:rPr i="1" lang="es-419" sz="1900">
                <a:solidFill>
                  <a:schemeClr val="dk1"/>
                </a:solidFill>
              </a:rPr>
              <a:t>SIN FINES DE LUCRO.</a:t>
            </a:r>
            <a:endParaRPr sz="2000">
              <a:solidFill>
                <a:schemeClr val="dk1"/>
              </a:solidFill>
            </a:endParaRPr>
          </a:p>
        </p:txBody>
      </p:sp>
      <p:pic>
        <p:nvPicPr>
          <p:cNvPr id="293" name="Google Shape;293;p47"/>
          <p:cNvPicPr preferRelativeResize="0"/>
          <p:nvPr/>
        </p:nvPicPr>
        <p:blipFill>
          <a:blip r:embed="rId3">
            <a:alphaModFix/>
          </a:blip>
          <a:stretch>
            <a:fillRect/>
          </a:stretch>
        </p:blipFill>
        <p:spPr>
          <a:xfrm>
            <a:off x="6184950" y="792800"/>
            <a:ext cx="2847301" cy="28473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7"/>
          <p:cNvSpPr txBox="1"/>
          <p:nvPr>
            <p:ph type="title"/>
          </p:nvPr>
        </p:nvSpPr>
        <p:spPr>
          <a:xfrm>
            <a:off x="1241075" y="445025"/>
            <a:ext cx="65484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990"/>
              <a:buFont typeface="Arial"/>
              <a:buNone/>
            </a:pPr>
            <a:r>
              <a:rPr b="1" lang="es-419" sz="2480">
                <a:latin typeface="Abadi"/>
                <a:ea typeface="Abadi"/>
                <a:cs typeface="Abadi"/>
                <a:sym typeface="Abadi"/>
              </a:rPr>
              <a:t>Procesos evaluativos</a:t>
            </a:r>
            <a:endParaRPr sz="2480">
              <a:latin typeface="Abadi"/>
              <a:ea typeface="Abadi"/>
              <a:cs typeface="Abadi"/>
              <a:sym typeface="Abadi"/>
            </a:endParaRPr>
          </a:p>
          <a:p>
            <a:pPr indent="0" lvl="0" marL="0" rtl="0" algn="ctr">
              <a:spcBef>
                <a:spcPts val="0"/>
              </a:spcBef>
              <a:spcAft>
                <a:spcPts val="0"/>
              </a:spcAft>
              <a:buSzPts val="990"/>
              <a:buNone/>
            </a:pPr>
            <a:r>
              <a:t/>
            </a:r>
            <a:endParaRPr sz="3920"/>
          </a:p>
        </p:txBody>
      </p:sp>
      <p:sp>
        <p:nvSpPr>
          <p:cNvPr id="76" name="Google Shape;76;p17"/>
          <p:cNvSpPr txBox="1"/>
          <p:nvPr>
            <p:ph idx="1" type="body"/>
          </p:nvPr>
        </p:nvSpPr>
        <p:spPr>
          <a:xfrm>
            <a:off x="941800" y="1378650"/>
            <a:ext cx="7468800" cy="32175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0"/>
              </a:spcAft>
              <a:buClr>
                <a:schemeClr val="dk1"/>
              </a:buClr>
              <a:buSzPts val="1100"/>
              <a:buFont typeface="Arial"/>
              <a:buNone/>
            </a:pPr>
            <a:r>
              <a:rPr lang="es-419" sz="1900">
                <a:solidFill>
                  <a:schemeClr val="dk1"/>
                </a:solidFill>
              </a:rPr>
              <a:t>Los procesos de aprendizaje en el año 2023, estuvieron centrados en las y los estudiantes, por tanto, lo importante no fue el número de calificaciones que se registraron, sino, que estas sean el reflejo de la consolidación del aprendizaje de ellos y ellas. En este sentido y especialmente en este contexto, los avances en los aprendizajes, respondieron a los ritmos de cada grupo curso y como colegio, privilegiamos los avances progresivos y de proceso, los cuales, fueron reflejados en un número menor de calificaciones al finalizar el año, puesto que se privilegió la evaluación de proceso, por sobre la calificación.</a:t>
            </a:r>
            <a:endParaRPr b="1" sz="19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8"/>
          <p:cNvSpPr txBox="1"/>
          <p:nvPr>
            <p:ph type="title"/>
          </p:nvPr>
        </p:nvSpPr>
        <p:spPr>
          <a:xfrm>
            <a:off x="1207900" y="445025"/>
            <a:ext cx="7624500" cy="5727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Clr>
                <a:schemeClr val="dk1"/>
              </a:buClr>
              <a:buSzPts val="1100"/>
              <a:buFont typeface="Arial"/>
              <a:buNone/>
            </a:pPr>
            <a:r>
              <a:rPr b="1" lang="es-419" sz="2400"/>
              <a:t>Resultados académicos por curso 2023</a:t>
            </a:r>
            <a:endParaRPr sz="4000"/>
          </a:p>
        </p:txBody>
      </p:sp>
      <p:pic>
        <p:nvPicPr>
          <p:cNvPr id="82" name="Google Shape;82;p18"/>
          <p:cNvPicPr preferRelativeResize="0"/>
          <p:nvPr/>
        </p:nvPicPr>
        <p:blipFill>
          <a:blip r:embed="rId3">
            <a:alphaModFix/>
          </a:blip>
          <a:stretch>
            <a:fillRect/>
          </a:stretch>
        </p:blipFill>
        <p:spPr>
          <a:xfrm>
            <a:off x="1432400" y="1185800"/>
            <a:ext cx="6085575" cy="36099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41596"/>
              <a:buFont typeface="Arial"/>
              <a:buNone/>
            </a:pPr>
            <a:r>
              <a:rPr b="1" lang="es-419" sz="2644">
                <a:latin typeface="Abadi"/>
                <a:ea typeface="Abadi"/>
                <a:cs typeface="Abadi"/>
                <a:sym typeface="Abadi"/>
              </a:rPr>
              <a:t>RESULTADOS SIMCE CUARTO BÁSICO</a:t>
            </a:r>
            <a:endParaRPr b="1" sz="3088">
              <a:latin typeface="Abadi"/>
              <a:ea typeface="Abadi"/>
              <a:cs typeface="Abadi"/>
              <a:sym typeface="Abadi"/>
            </a:endParaRPr>
          </a:p>
          <a:p>
            <a:pPr indent="0" lvl="0" marL="0" rtl="0" algn="l">
              <a:spcBef>
                <a:spcPts val="0"/>
              </a:spcBef>
              <a:spcAft>
                <a:spcPts val="0"/>
              </a:spcAft>
              <a:buNone/>
            </a:pPr>
            <a:r>
              <a:t/>
            </a:r>
            <a:endParaRPr sz="3466"/>
          </a:p>
        </p:txBody>
      </p:sp>
      <p:sp>
        <p:nvSpPr>
          <p:cNvPr id="88" name="Google Shape;88;p19"/>
          <p:cNvSpPr txBox="1"/>
          <p:nvPr>
            <p:ph idx="1" type="body"/>
          </p:nvPr>
        </p:nvSpPr>
        <p:spPr>
          <a:xfrm>
            <a:off x="-2776750" y="1974500"/>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t/>
            </a:r>
            <a:endParaRPr/>
          </a:p>
          <a:p>
            <a:pPr indent="0" lvl="0" marL="0" rtl="0" algn="l">
              <a:spcBef>
                <a:spcPts val="1200"/>
              </a:spcBef>
              <a:spcAft>
                <a:spcPts val="0"/>
              </a:spcAft>
              <a:buNone/>
            </a:pPr>
            <a:r>
              <a:rPr lang="es-419"/>
              <a:t>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s-419"/>
              <a:t>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s-419"/>
              <a:t>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s-419"/>
              <a:t>   </a:t>
            </a:r>
            <a:endParaRPr/>
          </a:p>
          <a:p>
            <a:pPr indent="0" lvl="0" marL="0" rtl="0" algn="l">
              <a:spcBef>
                <a:spcPts val="1200"/>
              </a:spcBef>
              <a:spcAft>
                <a:spcPts val="1200"/>
              </a:spcAft>
              <a:buNone/>
            </a:pPr>
            <a:r>
              <a:t/>
            </a:r>
            <a:endParaRPr/>
          </a:p>
        </p:txBody>
      </p:sp>
      <p:pic>
        <p:nvPicPr>
          <p:cNvPr id="89" name="Google Shape;89;p19"/>
          <p:cNvPicPr preferRelativeResize="0"/>
          <p:nvPr/>
        </p:nvPicPr>
        <p:blipFill rotWithShape="1">
          <a:blip r:embed="rId3">
            <a:alphaModFix/>
          </a:blip>
          <a:srcRect b="34487" l="21284" r="21728" t="24012"/>
          <a:stretch/>
        </p:blipFill>
        <p:spPr>
          <a:xfrm>
            <a:off x="1247125" y="1244525"/>
            <a:ext cx="6525250" cy="3551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41596"/>
              <a:buFont typeface="Arial"/>
              <a:buNone/>
            </a:pPr>
            <a:r>
              <a:rPr b="1" lang="es-419" sz="2644">
                <a:latin typeface="Abadi"/>
                <a:ea typeface="Abadi"/>
                <a:cs typeface="Abadi"/>
                <a:sym typeface="Abadi"/>
              </a:rPr>
              <a:t>RESULTADOS SIMCE CUARTO BÁSICO</a:t>
            </a:r>
            <a:endParaRPr b="1" sz="3088">
              <a:latin typeface="Abadi"/>
              <a:ea typeface="Abadi"/>
              <a:cs typeface="Abadi"/>
              <a:sym typeface="Abadi"/>
            </a:endParaRPr>
          </a:p>
          <a:p>
            <a:pPr indent="0" lvl="0" marL="0" rtl="0" algn="l">
              <a:spcBef>
                <a:spcPts val="0"/>
              </a:spcBef>
              <a:spcAft>
                <a:spcPts val="0"/>
              </a:spcAft>
              <a:buNone/>
            </a:pPr>
            <a:r>
              <a:t/>
            </a:r>
            <a:endParaRPr sz="3466"/>
          </a:p>
        </p:txBody>
      </p:sp>
      <p:sp>
        <p:nvSpPr>
          <p:cNvPr id="95" name="Google Shape;95;p20"/>
          <p:cNvSpPr txBox="1"/>
          <p:nvPr>
            <p:ph idx="1" type="body"/>
          </p:nvPr>
        </p:nvSpPr>
        <p:spPr>
          <a:xfrm>
            <a:off x="-2776750" y="1974500"/>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t/>
            </a:r>
            <a:endParaRPr/>
          </a:p>
          <a:p>
            <a:pPr indent="0" lvl="0" marL="0" rtl="0" algn="l">
              <a:spcBef>
                <a:spcPts val="1200"/>
              </a:spcBef>
              <a:spcAft>
                <a:spcPts val="0"/>
              </a:spcAft>
              <a:buNone/>
            </a:pPr>
            <a:r>
              <a:rPr lang="es-419"/>
              <a:t>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s-419"/>
              <a:t>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s-419"/>
              <a:t>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s-419"/>
              <a:t>   </a:t>
            </a:r>
            <a:endParaRPr/>
          </a:p>
          <a:p>
            <a:pPr indent="0" lvl="0" marL="0" rtl="0" algn="l">
              <a:spcBef>
                <a:spcPts val="1200"/>
              </a:spcBef>
              <a:spcAft>
                <a:spcPts val="1200"/>
              </a:spcAft>
              <a:buNone/>
            </a:pPr>
            <a:r>
              <a:t/>
            </a:r>
            <a:endParaRPr/>
          </a:p>
        </p:txBody>
      </p:sp>
      <p:pic>
        <p:nvPicPr>
          <p:cNvPr id="96" name="Google Shape;96;p20"/>
          <p:cNvPicPr preferRelativeResize="0"/>
          <p:nvPr/>
        </p:nvPicPr>
        <p:blipFill rotWithShape="1">
          <a:blip r:embed="rId3">
            <a:alphaModFix/>
          </a:blip>
          <a:srcRect b="40250" l="21355" r="22812" t="20541"/>
          <a:stretch/>
        </p:blipFill>
        <p:spPr>
          <a:xfrm>
            <a:off x="1188400" y="1132050"/>
            <a:ext cx="6329574" cy="3581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41596"/>
              <a:buFont typeface="Arial"/>
              <a:buNone/>
            </a:pPr>
            <a:r>
              <a:rPr b="1" lang="es-419" sz="2644">
                <a:latin typeface="Abadi"/>
                <a:ea typeface="Abadi"/>
                <a:cs typeface="Abadi"/>
                <a:sym typeface="Abadi"/>
              </a:rPr>
              <a:t>RESULTADOS SIMCE SEGUNDOS MEDIOS</a:t>
            </a:r>
            <a:endParaRPr b="1" sz="3088">
              <a:latin typeface="Abadi"/>
              <a:ea typeface="Abadi"/>
              <a:cs typeface="Abadi"/>
              <a:sym typeface="Abadi"/>
            </a:endParaRPr>
          </a:p>
          <a:p>
            <a:pPr indent="0" lvl="0" marL="0" rtl="0" algn="l">
              <a:spcBef>
                <a:spcPts val="0"/>
              </a:spcBef>
              <a:spcAft>
                <a:spcPts val="0"/>
              </a:spcAft>
              <a:buNone/>
            </a:pPr>
            <a:r>
              <a:t/>
            </a:r>
            <a:endParaRPr sz="3466"/>
          </a:p>
        </p:txBody>
      </p:sp>
      <p:sp>
        <p:nvSpPr>
          <p:cNvPr id="102" name="Google Shape;102;p21"/>
          <p:cNvSpPr txBox="1"/>
          <p:nvPr>
            <p:ph idx="1" type="body"/>
          </p:nvPr>
        </p:nvSpPr>
        <p:spPr>
          <a:xfrm>
            <a:off x="-2776750" y="1974500"/>
            <a:ext cx="8520600" cy="3416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t/>
            </a:r>
            <a:endParaRPr/>
          </a:p>
          <a:p>
            <a:pPr indent="0" lvl="0" marL="0" rtl="0" algn="l">
              <a:spcBef>
                <a:spcPts val="1200"/>
              </a:spcBef>
              <a:spcAft>
                <a:spcPts val="0"/>
              </a:spcAft>
              <a:buNone/>
            </a:pPr>
            <a:r>
              <a:rPr lang="es-419"/>
              <a:t>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s-419"/>
              <a:t>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s-419"/>
              <a:t>                </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s-419"/>
              <a:t>   </a:t>
            </a:r>
            <a:endParaRPr/>
          </a:p>
          <a:p>
            <a:pPr indent="0" lvl="0" marL="0" rtl="0" algn="l">
              <a:spcBef>
                <a:spcPts val="1200"/>
              </a:spcBef>
              <a:spcAft>
                <a:spcPts val="1200"/>
              </a:spcAft>
              <a:buNone/>
            </a:pPr>
            <a:r>
              <a:t/>
            </a:r>
            <a:endParaRPr/>
          </a:p>
        </p:txBody>
      </p:sp>
      <p:pic>
        <p:nvPicPr>
          <p:cNvPr id="103" name="Google Shape;103;p21"/>
          <p:cNvPicPr preferRelativeResize="0"/>
          <p:nvPr/>
        </p:nvPicPr>
        <p:blipFill rotWithShape="1">
          <a:blip r:embed="rId3">
            <a:alphaModFix/>
          </a:blip>
          <a:srcRect b="37529" l="23969" r="24418" t="24034"/>
          <a:stretch/>
        </p:blipFill>
        <p:spPr>
          <a:xfrm>
            <a:off x="1176675" y="1096800"/>
            <a:ext cx="6623125" cy="3769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41596"/>
              <a:buFont typeface="Arial"/>
              <a:buNone/>
            </a:pPr>
            <a:r>
              <a:rPr b="1" lang="es-419" sz="2644">
                <a:latin typeface="Abadi"/>
                <a:ea typeface="Abadi"/>
                <a:cs typeface="Abadi"/>
                <a:sym typeface="Abadi"/>
              </a:rPr>
              <a:t>RESULTADOS SIMCE SEGUNDOS MEDIOS</a:t>
            </a:r>
            <a:endParaRPr b="1" sz="3088">
              <a:latin typeface="Abadi"/>
              <a:ea typeface="Abadi"/>
              <a:cs typeface="Abadi"/>
              <a:sym typeface="Abadi"/>
            </a:endParaRPr>
          </a:p>
          <a:p>
            <a:pPr indent="0" lvl="0" marL="0" rtl="0" algn="l">
              <a:spcBef>
                <a:spcPts val="0"/>
              </a:spcBef>
              <a:spcAft>
                <a:spcPts val="0"/>
              </a:spcAft>
              <a:buNone/>
            </a:pPr>
            <a:r>
              <a:t/>
            </a:r>
            <a:endParaRPr sz="3466"/>
          </a:p>
        </p:txBody>
      </p:sp>
      <p:pic>
        <p:nvPicPr>
          <p:cNvPr id="109" name="Google Shape;109;p22"/>
          <p:cNvPicPr preferRelativeResize="0"/>
          <p:nvPr/>
        </p:nvPicPr>
        <p:blipFill rotWithShape="1">
          <a:blip r:embed="rId3">
            <a:alphaModFix/>
          </a:blip>
          <a:srcRect b="31087" l="23972" r="25761" t="28029"/>
          <a:stretch/>
        </p:blipFill>
        <p:spPr>
          <a:xfrm>
            <a:off x="1317575" y="1076175"/>
            <a:ext cx="6388275" cy="37667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